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4"/>
  </p:notesMasterIdLst>
  <p:sldIdLst>
    <p:sldId id="256" r:id="rId2"/>
    <p:sldId id="265" r:id="rId3"/>
    <p:sldId id="300" r:id="rId4"/>
    <p:sldId id="259" r:id="rId5"/>
    <p:sldId id="260" r:id="rId6"/>
    <p:sldId id="299" r:id="rId7"/>
    <p:sldId id="262" r:id="rId8"/>
    <p:sldId id="302" r:id="rId9"/>
    <p:sldId id="313" r:id="rId10"/>
    <p:sldId id="296" r:id="rId11"/>
    <p:sldId id="297" r:id="rId12"/>
    <p:sldId id="298" r:id="rId13"/>
    <p:sldId id="301" r:id="rId14"/>
    <p:sldId id="310" r:id="rId15"/>
    <p:sldId id="321" r:id="rId16"/>
    <p:sldId id="304" r:id="rId17"/>
    <p:sldId id="315" r:id="rId18"/>
    <p:sldId id="303" r:id="rId19"/>
    <p:sldId id="305" r:id="rId20"/>
    <p:sldId id="320" r:id="rId21"/>
    <p:sldId id="308" r:id="rId22"/>
    <p:sldId id="312" r:id="rId23"/>
    <p:sldId id="306" r:id="rId24"/>
    <p:sldId id="311" r:id="rId25"/>
    <p:sldId id="319" r:id="rId26"/>
    <p:sldId id="323" r:id="rId27"/>
    <p:sldId id="324" r:id="rId28"/>
    <p:sldId id="307" r:id="rId29"/>
    <p:sldId id="317" r:id="rId30"/>
    <p:sldId id="309" r:id="rId31"/>
    <p:sldId id="316" r:id="rId32"/>
    <p:sldId id="266"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Titillium Web" panose="00000500000000000000" pitchFamily="2" charset="0"/>
      <p:regular r:id="rId39"/>
      <p:bold r:id="rId40"/>
      <p:italic r:id="rId41"/>
      <p:boldItalic r:id="rId42"/>
    </p:embeddedFont>
    <p:embeddedFont>
      <p:font typeface="Titillium Web Light" panose="000004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47"/>
    <p:restoredTop sz="96327"/>
  </p:normalViewPr>
  <p:slideViewPr>
    <p:cSldViewPr snapToGrid="0">
      <p:cViewPr varScale="1">
        <p:scale>
          <a:sx n="128" d="100"/>
          <a:sy n="128" d="100"/>
        </p:scale>
        <p:origin x="111"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89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558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418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701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800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30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485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617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718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6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332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311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481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164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829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400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796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285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933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616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496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61b76370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61b76370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311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68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071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26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8573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r>
              <a:rPr lang="en-US"/>
              <a:t>Click to edit Master 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subtitle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42" name="Google Shape;42;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Cyb3rWard0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73152" y="743850"/>
            <a:ext cx="8860536" cy="3672702"/>
          </a:xfrm>
          <a:prstGeom prst="rect">
            <a:avLst/>
          </a:prstGeom>
        </p:spPr>
        <p:txBody>
          <a:bodyPr spcFirstLastPara="1" wrap="square" lIns="0" tIns="0" rIns="0" bIns="0" anchor="t" anchorCtr="0">
            <a:noAutofit/>
          </a:bodyPr>
          <a:lstStyle/>
          <a:p>
            <a:pPr algn="ctr"/>
            <a:r>
              <a:rPr lang="en-US" sz="7200" dirty="0"/>
              <a:t>Unleashing JonMon:</a:t>
            </a:r>
            <a:br>
              <a:rPr lang="en-US" sz="7200" dirty="0"/>
            </a:br>
            <a:r>
              <a:rPr lang="en-US" sz="3600" dirty="0"/>
              <a:t>Deep Insights into Your Windows Activity</a:t>
            </a:r>
            <a:br>
              <a:rPr lang="en-US" sz="7200" dirty="0"/>
            </a:br>
            <a:br>
              <a:rPr lang="en-US" sz="7200" dirty="0"/>
            </a:br>
            <a:r>
              <a:rPr lang="en-US" sz="2800" dirty="0">
                <a:solidFill>
                  <a:srgbClr val="FFFFFF"/>
                </a:solidFill>
              </a:rPr>
              <a:t>By: Jonny Johnson</a:t>
            </a:r>
            <a:endParaRPr lang="en-US" sz="7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Internals</a:t>
            </a:r>
            <a:endParaRPr dirty="0"/>
          </a:p>
        </p:txBody>
      </p:sp>
      <p:sp>
        <p:nvSpPr>
          <p:cNvPr id="82" name="Google Shape;82;p15"/>
          <p:cNvSpPr txBox="1">
            <a:spLocks noGrp="1"/>
          </p:cNvSpPr>
          <p:nvPr>
            <p:ph type="body" idx="1"/>
          </p:nvPr>
        </p:nvSpPr>
        <p:spPr>
          <a:xfrm>
            <a:off x="286214" y="1305277"/>
            <a:ext cx="8428017" cy="2239245"/>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Kernel Driver (</a:t>
            </a:r>
            <a:r>
              <a:rPr lang="en-US" dirty="0" err="1"/>
              <a:t>JonMon.sys</a:t>
            </a:r>
            <a:r>
              <a:rPr lang="en-US" dirty="0"/>
              <a:t>)</a:t>
            </a:r>
            <a:endParaRPr dirty="0"/>
          </a:p>
          <a:p>
            <a:pPr marL="457200" lvl="0" indent="-381000" algn="l" rtl="0">
              <a:spcBef>
                <a:spcPts val="0"/>
              </a:spcBef>
              <a:spcAft>
                <a:spcPts val="0"/>
              </a:spcAft>
              <a:buSzPts val="2400"/>
              <a:buChar char="▰"/>
            </a:pPr>
            <a:r>
              <a:rPr lang="en-US" dirty="0"/>
              <a:t>Win32 Service (JonMon-Service.exe) - Runs as PPL</a:t>
            </a:r>
          </a:p>
          <a:p>
            <a:pPr marL="457200" lvl="0" indent="-381000" algn="l" rtl="0">
              <a:spcBef>
                <a:spcPts val="0"/>
              </a:spcBef>
              <a:spcAft>
                <a:spcPts val="0"/>
              </a:spcAft>
              <a:buSzPts val="2400"/>
              <a:buChar char="▰"/>
            </a:pPr>
            <a:r>
              <a:rPr lang="en-US" dirty="0"/>
              <a:t>Manifest ETW Provider (</a:t>
            </a:r>
            <a:r>
              <a:rPr lang="en-US" dirty="0" err="1"/>
              <a:t>JonMon.man</a:t>
            </a:r>
            <a:r>
              <a:rPr lang="en-US" dirty="0"/>
              <a:t>)</a:t>
            </a:r>
          </a:p>
          <a:p>
            <a:pPr marL="457200" lvl="0" indent="-381000" algn="l" rtl="0">
              <a:spcBef>
                <a:spcPts val="0"/>
              </a:spcBef>
              <a:spcAft>
                <a:spcPts val="0"/>
              </a:spcAft>
              <a:buSzPts val="2400"/>
              <a:buChar char="▰"/>
            </a:pPr>
            <a:r>
              <a:rPr lang="en-US" dirty="0"/>
              <a:t>User-Mode </a:t>
            </a:r>
            <a:r>
              <a:rPr lang="en-US" dirty="0" err="1"/>
              <a:t>Exentions</a:t>
            </a:r>
            <a:r>
              <a:rPr lang="en-US" dirty="0"/>
              <a:t> (JonMon-Ext1.dll)</a:t>
            </a: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72540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blinds(horizontal)">
                                      <p:cBhvr>
                                        <p:cTn id="7" dur="500"/>
                                        <p:tgtEl>
                                          <p:spTgt spid="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
                                            <p:txEl>
                                              <p:pRg st="1" end="1"/>
                                            </p:txEl>
                                          </p:spTgt>
                                        </p:tgtEl>
                                        <p:attrNameLst>
                                          <p:attrName>style.visibility</p:attrName>
                                        </p:attrNameLst>
                                      </p:cBhvr>
                                      <p:to>
                                        <p:strVal val="visible"/>
                                      </p:to>
                                    </p:set>
                                    <p:animEffect transition="in" filter="blinds(horizontal)">
                                      <p:cBhvr>
                                        <p:cTn id="12" dur="500"/>
                                        <p:tgtEl>
                                          <p:spTgt spid="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2">
                                            <p:txEl>
                                              <p:pRg st="2" end="2"/>
                                            </p:txEl>
                                          </p:spTgt>
                                        </p:tgtEl>
                                        <p:attrNameLst>
                                          <p:attrName>style.visibility</p:attrName>
                                        </p:attrNameLst>
                                      </p:cBhvr>
                                      <p:to>
                                        <p:strVal val="visible"/>
                                      </p:to>
                                    </p:set>
                                    <p:animEffect transition="in" filter="blinds(horizontal)">
                                      <p:cBhvr>
                                        <p:cTn id="17" dur="500"/>
                                        <p:tgtEl>
                                          <p:spTgt spid="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
                                            <p:txEl>
                                              <p:pRg st="3" end="3"/>
                                            </p:txEl>
                                          </p:spTgt>
                                        </p:tgtEl>
                                        <p:attrNameLst>
                                          <p:attrName>style.visibility</p:attrName>
                                        </p:attrNameLst>
                                      </p:cBhvr>
                                      <p:to>
                                        <p:strVal val="visible"/>
                                      </p:to>
                                    </p:set>
                                    <p:animEffect transition="in" filter="blinds(horizontal)">
                                      <p:cBhvr>
                                        <p:cTn id="22" dur="500"/>
                                        <p:tgtEl>
                                          <p:spTgt spid="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315629"/>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Internals </a:t>
            </a:r>
            <a:r>
              <a:rPr lang="en" dirty="0" err="1"/>
              <a:t>cont.d</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Picture 4">
            <a:extLst>
              <a:ext uri="{FF2B5EF4-FFF2-40B4-BE49-F238E27FC236}">
                <a16:creationId xmlns:a16="http://schemas.microsoft.com/office/drawing/2014/main" id="{A6AFC2A9-AF89-3211-035F-2A9864843FA9}"/>
              </a:ext>
            </a:extLst>
          </p:cNvPr>
          <p:cNvPicPr>
            <a:picLocks noChangeAspect="1"/>
          </p:cNvPicPr>
          <p:nvPr/>
        </p:nvPicPr>
        <p:blipFill>
          <a:blip r:embed="rId3"/>
          <a:stretch>
            <a:fillRect/>
          </a:stretch>
        </p:blipFill>
        <p:spPr>
          <a:xfrm>
            <a:off x="1076217" y="1232502"/>
            <a:ext cx="6696307" cy="3856991"/>
          </a:xfrm>
          <a:prstGeom prst="rect">
            <a:avLst/>
          </a:prstGeom>
        </p:spPr>
      </p:pic>
    </p:spTree>
    <p:extLst>
      <p:ext uri="{BB962C8B-B14F-4D97-AF65-F5344CB8AC3E}">
        <p14:creationId xmlns:p14="http://schemas.microsoft.com/office/powerpoint/2010/main" val="288526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464634" y="176329"/>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Kernel Callbacks</a:t>
            </a:r>
            <a:endParaRPr dirty="0"/>
          </a:p>
        </p:txBody>
      </p:sp>
      <p:graphicFrame>
        <p:nvGraphicFramePr>
          <p:cNvPr id="188" name="Google Shape;188;p23"/>
          <p:cNvGraphicFramePr/>
          <p:nvPr>
            <p:extLst>
              <p:ext uri="{D42A27DB-BD31-4B8C-83A1-F6EECF244321}">
                <p14:modId xmlns:p14="http://schemas.microsoft.com/office/powerpoint/2010/main" val="915127883"/>
              </p:ext>
            </p:extLst>
          </p:nvPr>
        </p:nvGraphicFramePr>
        <p:xfrm>
          <a:off x="176229" y="1427006"/>
          <a:ext cx="8791541" cy="2941250"/>
        </p:xfrm>
        <a:graphic>
          <a:graphicData uri="http://schemas.openxmlformats.org/drawingml/2006/table">
            <a:tbl>
              <a:tblPr>
                <a:noFill/>
                <a:tableStyleId>{EBDED31F-4C28-4180-97D3-87A74C8CC402}</a:tableStyleId>
              </a:tblPr>
              <a:tblGrid>
                <a:gridCol w="1953856">
                  <a:extLst>
                    <a:ext uri="{9D8B030D-6E8A-4147-A177-3AD203B41FA5}">
                      <a16:colId xmlns:a16="http://schemas.microsoft.com/office/drawing/2014/main" val="20000"/>
                    </a:ext>
                  </a:extLst>
                </a:gridCol>
                <a:gridCol w="3498140">
                  <a:extLst>
                    <a:ext uri="{9D8B030D-6E8A-4147-A177-3AD203B41FA5}">
                      <a16:colId xmlns:a16="http://schemas.microsoft.com/office/drawing/2014/main" val="20001"/>
                    </a:ext>
                  </a:extLst>
                </a:gridCol>
                <a:gridCol w="3339545">
                  <a:extLst>
                    <a:ext uri="{9D8B030D-6E8A-4147-A177-3AD203B41FA5}">
                      <a16:colId xmlns:a16="http://schemas.microsoft.com/office/drawing/2014/main" val="20002"/>
                    </a:ext>
                  </a:extLst>
                </a:gridCol>
              </a:tblGrid>
              <a:tr h="375631">
                <a:tc>
                  <a:txBody>
                    <a:bodyPr/>
                    <a:lstStyle/>
                    <a:p>
                      <a:pPr marL="0" lvl="0" indent="0" algn="ctr" rtl="0">
                        <a:spcBef>
                          <a:spcPts val="0"/>
                        </a:spcBef>
                        <a:spcAft>
                          <a:spcPts val="0"/>
                        </a:spcAft>
                        <a:buNone/>
                      </a:pPr>
                      <a:r>
                        <a:rPr lang="en-US" sz="1800" b="1" dirty="0" err="1">
                          <a:solidFill>
                            <a:schemeClr val="lt1"/>
                          </a:solidFill>
                          <a:latin typeface="Titillium Web Light"/>
                          <a:ea typeface="Titillium Web Light"/>
                          <a:cs typeface="Titillium Web Light"/>
                          <a:sym typeface="Titillium Web Light"/>
                        </a:rPr>
                        <a:t>EventID</a:t>
                      </a:r>
                      <a:endParaRPr sz="1800" b="1"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800" b="1" i="0" u="none" strike="noStrike" cap="none" dirty="0" err="1">
                          <a:solidFill>
                            <a:schemeClr val="lt1"/>
                          </a:solidFill>
                          <a:latin typeface="Titillium Web Light"/>
                          <a:ea typeface="Arial"/>
                          <a:cs typeface="Titillium Web Light"/>
                          <a:sym typeface="Arial"/>
                        </a:rPr>
                        <a:t>EventType</a:t>
                      </a:r>
                      <a:endParaRPr sz="1800" b="1" i="0" u="none" strike="noStrike" cap="none" dirty="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800" b="1" i="0" u="none" strike="noStrike" cap="none" dirty="0">
                          <a:solidFill>
                            <a:schemeClr val="lt1"/>
                          </a:solidFill>
                          <a:latin typeface="Titillium Web Light"/>
                          <a:ea typeface="Arial"/>
                          <a:cs typeface="Titillium Web Light"/>
                          <a:sym typeface="Arial"/>
                        </a:rPr>
                        <a:t>Collection Mechanism</a:t>
                      </a:r>
                      <a:endParaRPr sz="1800" b="1" i="0" u="none" strike="noStrike" cap="none" dirty="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0"/>
                  </a:ext>
                </a:extLst>
              </a:tr>
              <a:tr h="374308">
                <a:tc>
                  <a:txBody>
                    <a:bodyPr/>
                    <a:lstStyle/>
                    <a:p>
                      <a:pPr marL="0" lvl="0" indent="0" algn="ctr" rtl="0">
                        <a:spcBef>
                          <a:spcPts val="0"/>
                        </a:spcBef>
                        <a:spcAft>
                          <a:spcPts val="0"/>
                        </a:spcAft>
                        <a:buNone/>
                      </a:pPr>
                      <a:r>
                        <a:rPr lang="en" sz="1600" dirty="0">
                          <a:solidFill>
                            <a:schemeClr val="lt1"/>
                          </a:solidFill>
                          <a:latin typeface="Titillium Web Light"/>
                          <a:ea typeface="Titillium Web Light"/>
                          <a:cs typeface="Titillium Web Light"/>
                          <a:sym typeface="Titillium Web Light"/>
                        </a:rPr>
                        <a:t>1, 8</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600" b="0" dirty="0">
                          <a:solidFill>
                            <a:schemeClr val="lt1"/>
                          </a:solidFill>
                          <a:latin typeface="Titillium Web"/>
                          <a:ea typeface="Titillium Web"/>
                          <a:cs typeface="Titillium Web"/>
                          <a:sym typeface="Titillium Web"/>
                        </a:rPr>
                        <a:t>Process Creation &amp; Process Reparenting</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i="0" u="none" strike="noStrike" cap="none" dirty="0">
                          <a:solidFill>
                            <a:schemeClr val="lt1"/>
                          </a:solidFill>
                          <a:latin typeface="Titillium Web"/>
                          <a:ea typeface="Arial"/>
                          <a:cs typeface="Arial"/>
                          <a:sym typeface="Arial"/>
                        </a:rPr>
                        <a:t>PsSetCreateProcessNotifyRoutineEx</a:t>
                      </a:r>
                      <a:endParaRPr sz="1600" b="0" i="0" u="none" strike="noStrike" cap="none"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1"/>
                  </a:ext>
                </a:extLst>
              </a:tr>
              <a:tr h="374308">
                <a:tc>
                  <a:txBody>
                    <a:bodyPr/>
                    <a:lstStyle/>
                    <a:p>
                      <a:pPr marL="0" lvl="0" indent="0" algn="ctr" rtl="0">
                        <a:spcBef>
                          <a:spcPts val="0"/>
                        </a:spcBef>
                        <a:spcAft>
                          <a:spcPts val="0"/>
                        </a:spcAft>
                        <a:buNone/>
                      </a:pPr>
                      <a:r>
                        <a:rPr lang="en" sz="1600" dirty="0">
                          <a:solidFill>
                            <a:schemeClr val="lt1"/>
                          </a:solidFill>
                          <a:latin typeface="Titillium Web Light"/>
                          <a:ea typeface="Titillium Web Light"/>
                          <a:cs typeface="Titillium Web Light"/>
                          <a:sym typeface="Titillium Web Light"/>
                        </a:rPr>
                        <a:t>2</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600" b="0" dirty="0">
                          <a:solidFill>
                            <a:schemeClr val="lt1"/>
                          </a:solidFill>
                          <a:latin typeface="Titillium Web"/>
                          <a:ea typeface="Titillium Web"/>
                          <a:cs typeface="Titillium Web"/>
                          <a:sym typeface="Titillium Web"/>
                        </a:rPr>
                        <a:t>OpenProcess</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600" b="0" dirty="0">
                          <a:solidFill>
                            <a:schemeClr val="lt1"/>
                          </a:solidFill>
                          <a:latin typeface="Titillium Web"/>
                          <a:ea typeface="Titillium Web"/>
                          <a:cs typeface="Titillium Web"/>
                          <a:sym typeface="Titillium Web"/>
                        </a:rPr>
                        <a:t>ObRegisterCallback (Post-Callback)</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2"/>
                  </a:ext>
                </a:extLst>
              </a:tr>
              <a:tr h="374308">
                <a:tc>
                  <a:txBody>
                    <a:bodyPr/>
                    <a:lstStyle/>
                    <a:p>
                      <a:pPr marL="0" lvl="0" indent="0" algn="ctr" rtl="0">
                        <a:spcBef>
                          <a:spcPts val="0"/>
                        </a:spcBef>
                        <a:spcAft>
                          <a:spcPts val="0"/>
                        </a:spcAft>
                        <a:buNone/>
                      </a:pPr>
                      <a:r>
                        <a:rPr lang="en" sz="1600" dirty="0">
                          <a:solidFill>
                            <a:schemeClr val="lt1"/>
                          </a:solidFill>
                          <a:latin typeface="Titillium Web Light"/>
                          <a:ea typeface="Titillium Web Light"/>
                          <a:cs typeface="Titillium Web Light"/>
                          <a:sym typeface="Titillium Web Light"/>
                        </a:rPr>
                        <a:t>3</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600" b="0" dirty="0">
                          <a:solidFill>
                            <a:schemeClr val="lt1"/>
                          </a:solidFill>
                          <a:latin typeface="Titillium Web"/>
                          <a:ea typeface="Titillium Web"/>
                          <a:cs typeface="Titillium Web"/>
                          <a:sym typeface="Titillium Web"/>
                        </a:rPr>
                        <a:t>DuplicateHandle</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dirty="0">
                          <a:solidFill>
                            <a:schemeClr val="lt1"/>
                          </a:solidFill>
                          <a:latin typeface="Titillium Web"/>
                          <a:ea typeface="Titillium Web"/>
                          <a:cs typeface="Titillium Web"/>
                          <a:sym typeface="Titillium Web"/>
                        </a:rPr>
                        <a:t>ObRegisterCallback (Post-Callback)</a:t>
                      </a: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3"/>
                  </a:ext>
                </a:extLst>
              </a:tr>
              <a:tr h="374308">
                <a:tc>
                  <a:txBody>
                    <a:bodyPr/>
                    <a:lstStyle/>
                    <a:p>
                      <a:pPr marL="0" lvl="0" indent="0" algn="ctr" rtl="0">
                        <a:spcBef>
                          <a:spcPts val="0"/>
                        </a:spcBef>
                        <a:spcAft>
                          <a:spcPts val="0"/>
                        </a:spcAft>
                        <a:buNone/>
                      </a:pPr>
                      <a:r>
                        <a:rPr lang="en-US" sz="1600" dirty="0">
                          <a:solidFill>
                            <a:schemeClr val="lt1"/>
                          </a:solidFill>
                          <a:latin typeface="Titillium Web Light"/>
                          <a:ea typeface="Titillium Web Light"/>
                          <a:cs typeface="Titillium Web Light"/>
                          <a:sym typeface="Titillium Web Light"/>
                        </a:rPr>
                        <a:t>5, 6, 7, 14</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dirty="0">
                          <a:solidFill>
                            <a:schemeClr val="lt1"/>
                          </a:solidFill>
                          <a:latin typeface="Titillium Web"/>
                          <a:ea typeface="Titillium Web"/>
                          <a:cs typeface="Titillium Web"/>
                          <a:sym typeface="Titillium Web"/>
                        </a:rPr>
                        <a:t>Registry Events</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dirty="0">
                          <a:solidFill>
                            <a:schemeClr val="lt1"/>
                          </a:solidFill>
                          <a:latin typeface="Titillium Web"/>
                          <a:ea typeface="Titillium Web"/>
                          <a:cs typeface="Titillium Web"/>
                          <a:sym typeface="Titillium Web"/>
                        </a:rPr>
                        <a:t>RegistryCallback</a:t>
                      </a: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40273302"/>
                  </a:ext>
                </a:extLst>
              </a:tr>
              <a:tr h="374308">
                <a:tc>
                  <a:txBody>
                    <a:bodyPr/>
                    <a:lstStyle/>
                    <a:p>
                      <a:pPr marL="0" lvl="0" indent="0" algn="ctr" rtl="0">
                        <a:spcBef>
                          <a:spcPts val="0"/>
                        </a:spcBef>
                        <a:spcAft>
                          <a:spcPts val="0"/>
                        </a:spcAft>
                        <a:buNone/>
                      </a:pPr>
                      <a:r>
                        <a:rPr lang="en-US" sz="1600" dirty="0">
                          <a:solidFill>
                            <a:schemeClr val="lt1"/>
                          </a:solidFill>
                          <a:latin typeface="Titillium Web Light"/>
                          <a:ea typeface="Titillium Web Light"/>
                          <a:cs typeface="Titillium Web Light"/>
                          <a:sym typeface="Titillium Web Light"/>
                        </a:rPr>
                        <a:t>4, 27</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dirty="0">
                          <a:solidFill>
                            <a:schemeClr val="lt1"/>
                          </a:solidFill>
                          <a:latin typeface="Titillium Web"/>
                          <a:ea typeface="Titillium Web"/>
                          <a:cs typeface="Titillium Web"/>
                          <a:sym typeface="Titillium Web"/>
                        </a:rPr>
                        <a:t>ImageLoad &amp; DriverLoad</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lt1"/>
                          </a:solidFill>
                          <a:latin typeface="Titillium Web"/>
                          <a:ea typeface="Titillium Web"/>
                          <a:cs typeface="Titillium Web"/>
                          <a:sym typeface="Titillium Web"/>
                        </a:rPr>
                        <a:t>PsSetLoadImageNotifyRoutine</a:t>
                      </a: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4058246096"/>
                  </a:ext>
                </a:extLst>
              </a:tr>
              <a:tr h="374308">
                <a:tc>
                  <a:txBody>
                    <a:bodyPr/>
                    <a:lstStyle/>
                    <a:p>
                      <a:pPr marL="0" lvl="0" indent="0" algn="ctr" rtl="0">
                        <a:spcBef>
                          <a:spcPts val="0"/>
                        </a:spcBef>
                        <a:spcAft>
                          <a:spcPts val="0"/>
                        </a:spcAft>
                        <a:buNone/>
                      </a:pPr>
                      <a:r>
                        <a:rPr lang="en-US" sz="1600" dirty="0">
                          <a:solidFill>
                            <a:schemeClr val="lt1"/>
                          </a:solidFill>
                          <a:latin typeface="Titillium Web Light"/>
                          <a:ea typeface="Titillium Web Light"/>
                          <a:cs typeface="Titillium Web Light"/>
                          <a:sym typeface="Titillium Web Light"/>
                        </a:rPr>
                        <a:t>18</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dirty="0">
                          <a:solidFill>
                            <a:schemeClr val="lt1"/>
                          </a:solidFill>
                          <a:latin typeface="Titillium Web"/>
                          <a:ea typeface="Titillium Web"/>
                          <a:cs typeface="Titillium Web"/>
                          <a:sym typeface="Titillium Web"/>
                        </a:rPr>
                        <a:t>Create Remote Thread</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err="1">
                          <a:solidFill>
                            <a:schemeClr val="lt1"/>
                          </a:solidFill>
                          <a:latin typeface="Titillium Web"/>
                          <a:ea typeface="Titillium Web"/>
                          <a:cs typeface="Titillium Web"/>
                          <a:sym typeface="Titillium Web"/>
                        </a:rPr>
                        <a:t>PsSetCreateThreadNotifyRoutine</a:t>
                      </a:r>
                      <a:endParaRPr lang="en-US"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671205307"/>
                  </a:ext>
                </a:extLst>
              </a:tr>
            </a:tbl>
          </a:graphicData>
        </a:graphic>
      </p:graphicFrame>
      <p:sp>
        <p:nvSpPr>
          <p:cNvPr id="189" name="Google Shape;18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328853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457199" y="144643"/>
            <a:ext cx="78170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Event Tracing for Windows (ETW)</a:t>
            </a:r>
            <a:endParaRPr dirty="0"/>
          </a:p>
        </p:txBody>
      </p:sp>
      <p:graphicFrame>
        <p:nvGraphicFramePr>
          <p:cNvPr id="188" name="Google Shape;188;p23"/>
          <p:cNvGraphicFramePr/>
          <p:nvPr>
            <p:extLst>
              <p:ext uri="{D42A27DB-BD31-4B8C-83A1-F6EECF244321}">
                <p14:modId xmlns:p14="http://schemas.microsoft.com/office/powerpoint/2010/main" val="2956495380"/>
              </p:ext>
            </p:extLst>
          </p:nvPr>
        </p:nvGraphicFramePr>
        <p:xfrm>
          <a:off x="114715" y="1175955"/>
          <a:ext cx="8914570" cy="3809920"/>
        </p:xfrm>
        <a:graphic>
          <a:graphicData uri="http://schemas.openxmlformats.org/drawingml/2006/table">
            <a:tbl>
              <a:tblPr>
                <a:noFill/>
                <a:tableStyleId>{EBDED31F-4C28-4180-97D3-87A74C8CC402}</a:tableStyleId>
              </a:tblPr>
              <a:tblGrid>
                <a:gridCol w="2299301">
                  <a:extLst>
                    <a:ext uri="{9D8B030D-6E8A-4147-A177-3AD203B41FA5}">
                      <a16:colId xmlns:a16="http://schemas.microsoft.com/office/drawing/2014/main" val="20000"/>
                    </a:ext>
                  </a:extLst>
                </a:gridCol>
                <a:gridCol w="3495897">
                  <a:extLst>
                    <a:ext uri="{9D8B030D-6E8A-4147-A177-3AD203B41FA5}">
                      <a16:colId xmlns:a16="http://schemas.microsoft.com/office/drawing/2014/main" val="20001"/>
                    </a:ext>
                  </a:extLst>
                </a:gridCol>
                <a:gridCol w="3119372">
                  <a:extLst>
                    <a:ext uri="{9D8B030D-6E8A-4147-A177-3AD203B41FA5}">
                      <a16:colId xmlns:a16="http://schemas.microsoft.com/office/drawing/2014/main" val="20002"/>
                    </a:ext>
                  </a:extLst>
                </a:gridCol>
              </a:tblGrid>
              <a:tr h="375631">
                <a:tc>
                  <a:txBody>
                    <a:bodyPr/>
                    <a:lstStyle/>
                    <a:p>
                      <a:pPr marL="0" lvl="0" indent="0" algn="ctr" rtl="0">
                        <a:spcBef>
                          <a:spcPts val="0"/>
                        </a:spcBef>
                        <a:spcAft>
                          <a:spcPts val="0"/>
                        </a:spcAft>
                        <a:buNone/>
                      </a:pPr>
                      <a:r>
                        <a:rPr lang="en-US" sz="1800" b="1" dirty="0" err="1">
                          <a:solidFill>
                            <a:schemeClr val="lt1"/>
                          </a:solidFill>
                          <a:latin typeface="Titillium Web Light"/>
                          <a:ea typeface="Titillium Web Light"/>
                          <a:cs typeface="Titillium Web Light"/>
                          <a:sym typeface="Titillium Web Light"/>
                        </a:rPr>
                        <a:t>EventID</a:t>
                      </a:r>
                      <a:endParaRPr sz="1800" b="1"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800" b="1" i="0" u="none" strike="noStrike" cap="none" dirty="0" err="1">
                          <a:solidFill>
                            <a:schemeClr val="lt1"/>
                          </a:solidFill>
                          <a:latin typeface="Titillium Web Light"/>
                          <a:ea typeface="Arial"/>
                          <a:cs typeface="Titillium Web Light"/>
                          <a:sym typeface="Arial"/>
                        </a:rPr>
                        <a:t>EventType</a:t>
                      </a:r>
                      <a:endParaRPr sz="1800" b="1" i="0" u="none" strike="noStrike" cap="none" dirty="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800" b="1" i="0" u="none" strike="noStrike" cap="none" dirty="0">
                          <a:solidFill>
                            <a:schemeClr val="lt1"/>
                          </a:solidFill>
                          <a:latin typeface="Titillium Web Light"/>
                          <a:ea typeface="Arial"/>
                          <a:cs typeface="Titillium Web Light"/>
                          <a:sym typeface="Arial"/>
                        </a:rPr>
                        <a:t>Collection Mechanism</a:t>
                      </a:r>
                      <a:endParaRPr sz="1800" b="1" i="0" u="none" strike="noStrike" cap="none" dirty="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0"/>
                  </a:ext>
                </a:extLst>
              </a:tr>
              <a:tr h="374308">
                <a:tc>
                  <a:txBody>
                    <a:bodyPr/>
                    <a:lstStyle/>
                    <a:p>
                      <a:pPr marL="0" lvl="0" indent="0" algn="ctr" rtl="0">
                        <a:spcBef>
                          <a:spcPts val="0"/>
                        </a:spcBef>
                        <a:spcAft>
                          <a:spcPts val="0"/>
                        </a:spcAft>
                        <a:buNone/>
                      </a:pPr>
                      <a:r>
                        <a:rPr lang="en" sz="1600" dirty="0">
                          <a:solidFill>
                            <a:schemeClr val="lt1"/>
                          </a:solidFill>
                          <a:latin typeface="Titillium Web Light"/>
                          <a:ea typeface="Titillium Web Light"/>
                          <a:cs typeface="Titillium Web Light"/>
                          <a:sym typeface="Titillium Web Light"/>
                        </a:rPr>
                        <a:t>30</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600" b="0" dirty="0">
                          <a:solidFill>
                            <a:schemeClr val="lt1"/>
                          </a:solidFill>
                          <a:latin typeface="Titillium Web"/>
                          <a:ea typeface="Titillium Web"/>
                          <a:cs typeface="Titillium Web"/>
                          <a:sym typeface="Titillium Web"/>
                        </a:rPr>
                        <a:t>Memory Read</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i="0" u="none" strike="noStrike" cap="none" dirty="0">
                          <a:solidFill>
                            <a:schemeClr val="lt1"/>
                          </a:solidFill>
                          <a:latin typeface="Titillium Web"/>
                          <a:ea typeface="Arial"/>
                          <a:cs typeface="Arial"/>
                          <a:sym typeface="Arial"/>
                        </a:rPr>
                        <a:t>Threat-Intelligence</a:t>
                      </a:r>
                      <a:endParaRPr sz="1600" b="0" i="0" u="none" strike="noStrike" cap="none"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1"/>
                  </a:ext>
                </a:extLst>
              </a:tr>
              <a:tr h="374308">
                <a:tc>
                  <a:txBody>
                    <a:bodyPr/>
                    <a:lstStyle/>
                    <a:p>
                      <a:pPr marL="0" lvl="0" indent="0" algn="ctr" rtl="0">
                        <a:spcBef>
                          <a:spcPts val="0"/>
                        </a:spcBef>
                        <a:spcAft>
                          <a:spcPts val="0"/>
                        </a:spcAft>
                        <a:buNone/>
                      </a:pPr>
                      <a:r>
                        <a:rPr lang="en" sz="1600" dirty="0">
                          <a:solidFill>
                            <a:schemeClr val="lt1"/>
                          </a:solidFill>
                          <a:latin typeface="Titillium Web Light"/>
                          <a:ea typeface="Titillium Web Light"/>
                          <a:cs typeface="Titillium Web Light"/>
                          <a:sym typeface="Titillium Web Light"/>
                        </a:rPr>
                        <a:t>29</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600" b="0" dirty="0">
                          <a:solidFill>
                            <a:schemeClr val="lt1"/>
                          </a:solidFill>
                          <a:latin typeface="Titillium Web"/>
                          <a:ea typeface="Titillium Web"/>
                          <a:cs typeface="Titillium Web"/>
                          <a:sym typeface="Titillium Web"/>
                        </a:rPr>
                        <a:t>Memory Write</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i="0" u="none" strike="noStrike" cap="none" dirty="0">
                          <a:solidFill>
                            <a:schemeClr val="lt1"/>
                          </a:solidFill>
                          <a:latin typeface="Titillium Web"/>
                          <a:ea typeface="Arial"/>
                          <a:cs typeface="Arial"/>
                          <a:sym typeface="Arial"/>
                        </a:rPr>
                        <a:t>Threat-Intelligence</a:t>
                      </a:r>
                      <a:endParaRPr lang="en-US" sz="1600" b="0" i="0" u="none" strike="noStrike" cap="none"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2"/>
                  </a:ext>
                </a:extLst>
              </a:tr>
              <a:tr h="374308">
                <a:tc>
                  <a:txBody>
                    <a:bodyPr/>
                    <a:lstStyle/>
                    <a:p>
                      <a:pPr marL="0" lvl="0" indent="0" algn="ctr" rtl="0">
                        <a:spcBef>
                          <a:spcPts val="0"/>
                        </a:spcBef>
                        <a:spcAft>
                          <a:spcPts val="0"/>
                        </a:spcAft>
                        <a:buNone/>
                      </a:pPr>
                      <a:r>
                        <a:rPr lang="en" sz="1600" dirty="0">
                          <a:solidFill>
                            <a:schemeClr val="lt1"/>
                          </a:solidFill>
                          <a:latin typeface="Titillium Web Light"/>
                          <a:ea typeface="Titillium Web Light"/>
                          <a:cs typeface="Titillium Web Light"/>
                          <a:sym typeface="Titillium Web Light"/>
                        </a:rPr>
                        <a:t>13</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600" b="0" dirty="0">
                          <a:solidFill>
                            <a:schemeClr val="lt1"/>
                          </a:solidFill>
                          <a:latin typeface="Titillium Web"/>
                          <a:ea typeface="Titillium Web"/>
                          <a:cs typeface="Titillium Web"/>
                          <a:sym typeface="Titillium Web"/>
                        </a:rPr>
                        <a:t>Network (TCP)</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i="0" u="none" strike="noStrike" cap="none" dirty="0">
                          <a:solidFill>
                            <a:schemeClr val="lt1"/>
                          </a:solidFill>
                          <a:latin typeface="Titillium Web"/>
                          <a:ea typeface="Arial"/>
                          <a:cs typeface="Arial"/>
                          <a:sym typeface="Arial"/>
                        </a:rPr>
                        <a:t>Microsoft-Windows-Kernel-Network </a:t>
                      </a:r>
                      <a:endParaRPr lang="en-US" sz="1600" b="0" i="0" u="none" strike="noStrike" cap="none"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3"/>
                  </a:ext>
                </a:extLst>
              </a:tr>
              <a:tr h="374308">
                <a:tc>
                  <a:txBody>
                    <a:bodyPr/>
                    <a:lstStyle/>
                    <a:p>
                      <a:pPr marL="0" lvl="0" indent="0" algn="ctr" rtl="0">
                        <a:spcBef>
                          <a:spcPts val="0"/>
                        </a:spcBef>
                        <a:spcAft>
                          <a:spcPts val="0"/>
                        </a:spcAft>
                        <a:buNone/>
                      </a:pPr>
                      <a:r>
                        <a:rPr lang="en-US" sz="1600" dirty="0">
                          <a:solidFill>
                            <a:schemeClr val="lt1"/>
                          </a:solidFill>
                          <a:latin typeface="Titillium Web Light"/>
                          <a:ea typeface="Titillium Web Light"/>
                          <a:cs typeface="Titillium Web Light"/>
                          <a:sym typeface="Titillium Web Light"/>
                        </a:rPr>
                        <a:t>15</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dirty="0" err="1">
                          <a:solidFill>
                            <a:schemeClr val="lt1"/>
                          </a:solidFill>
                          <a:latin typeface="Titillium Web"/>
                          <a:ea typeface="Titillium Web"/>
                          <a:cs typeface="Titillium Web"/>
                          <a:sym typeface="Titillium Web"/>
                        </a:rPr>
                        <a:t>DotNet</a:t>
                      </a:r>
                      <a:r>
                        <a:rPr lang="en-US" sz="1600" b="0" dirty="0">
                          <a:solidFill>
                            <a:schemeClr val="lt1"/>
                          </a:solidFill>
                          <a:latin typeface="Titillium Web"/>
                          <a:ea typeface="Titillium Web"/>
                          <a:cs typeface="Titillium Web"/>
                          <a:sym typeface="Titillium Web"/>
                        </a:rPr>
                        <a:t> Load</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lt1"/>
                          </a:solidFill>
                          <a:latin typeface="Titillium Web"/>
                          <a:ea typeface="Titillium Web"/>
                          <a:cs typeface="Titillium Web"/>
                          <a:sym typeface="Titillium Web"/>
                        </a:rPr>
                        <a:t>Microsoft-Windows-</a:t>
                      </a:r>
                      <a:r>
                        <a:rPr lang="en-US" sz="1600" b="0" dirty="0" err="1">
                          <a:solidFill>
                            <a:schemeClr val="lt1"/>
                          </a:solidFill>
                          <a:latin typeface="Titillium Web"/>
                          <a:ea typeface="Titillium Web"/>
                          <a:cs typeface="Titillium Web"/>
                          <a:sym typeface="Titillium Web"/>
                        </a:rPr>
                        <a:t>DotNETRuntime</a:t>
                      </a:r>
                      <a:endParaRPr lang="en-US"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40273302"/>
                  </a:ext>
                </a:extLst>
              </a:tr>
              <a:tr h="374308">
                <a:tc>
                  <a:txBody>
                    <a:bodyPr/>
                    <a:lstStyle/>
                    <a:p>
                      <a:pPr marL="0" lvl="0" indent="0" algn="ctr" rtl="0">
                        <a:spcBef>
                          <a:spcPts val="0"/>
                        </a:spcBef>
                        <a:spcAft>
                          <a:spcPts val="0"/>
                        </a:spcAft>
                        <a:buNone/>
                      </a:pPr>
                      <a:r>
                        <a:rPr lang="en-US" sz="1600" dirty="0">
                          <a:solidFill>
                            <a:schemeClr val="lt1"/>
                          </a:solidFill>
                          <a:latin typeface="Titillium Web Light"/>
                          <a:ea typeface="Titillium Web Light"/>
                          <a:cs typeface="Titillium Web Light"/>
                          <a:sym typeface="Titillium Web Light"/>
                        </a:rPr>
                        <a:t>11, 12</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dirty="0">
                          <a:solidFill>
                            <a:schemeClr val="lt1"/>
                          </a:solidFill>
                          <a:latin typeface="Titillium Web"/>
                          <a:ea typeface="Titillium Web"/>
                          <a:cs typeface="Titillium Web"/>
                          <a:sym typeface="Titillium Web"/>
                        </a:rPr>
                        <a:t>RPC Calls</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lt1"/>
                          </a:solidFill>
                          <a:latin typeface="Titillium Web"/>
                          <a:ea typeface="Titillium Web"/>
                          <a:cs typeface="Titillium Web"/>
                          <a:sym typeface="Titillium Web"/>
                        </a:rPr>
                        <a:t>Microsoft-Windows-RPC</a:t>
                      </a: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4058246096"/>
                  </a:ext>
                </a:extLst>
              </a:tr>
              <a:tr h="374308">
                <a:tc>
                  <a:txBody>
                    <a:bodyPr/>
                    <a:lstStyle/>
                    <a:p>
                      <a:pPr marL="0" lvl="0" indent="0" algn="ctr" rtl="0">
                        <a:spcBef>
                          <a:spcPts val="0"/>
                        </a:spcBef>
                        <a:spcAft>
                          <a:spcPts val="0"/>
                        </a:spcAft>
                        <a:buNone/>
                      </a:pPr>
                      <a:r>
                        <a:rPr lang="en-US" sz="1600" dirty="0">
                          <a:solidFill>
                            <a:schemeClr val="lt1"/>
                          </a:solidFill>
                          <a:latin typeface="Titillium Web Light"/>
                          <a:ea typeface="Titillium Web Light"/>
                          <a:cs typeface="Titillium Web Light"/>
                          <a:sym typeface="Titillium Web Light"/>
                        </a:rPr>
                        <a:t>28</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dirty="0">
                          <a:solidFill>
                            <a:schemeClr val="lt1"/>
                          </a:solidFill>
                          <a:latin typeface="Titillium Web"/>
                          <a:ea typeface="Titillium Web"/>
                          <a:cs typeface="Titillium Web"/>
                          <a:sym typeface="Titillium Web"/>
                        </a:rPr>
                        <a:t>DPAPI </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lt1"/>
                          </a:solidFill>
                          <a:latin typeface="Titillium Web"/>
                          <a:ea typeface="Titillium Web"/>
                          <a:cs typeface="Titillium Web"/>
                          <a:sym typeface="Titillium Web"/>
                        </a:rPr>
                        <a:t>Microsoft-Windows-Crypto-DPAPI</a:t>
                      </a: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10656636"/>
                  </a:ext>
                </a:extLst>
              </a:tr>
              <a:tr h="374308">
                <a:tc>
                  <a:txBody>
                    <a:bodyPr/>
                    <a:lstStyle/>
                    <a:p>
                      <a:pPr marL="0" lvl="0" indent="0" algn="ctr" rtl="0">
                        <a:spcBef>
                          <a:spcPts val="0"/>
                        </a:spcBef>
                        <a:spcAft>
                          <a:spcPts val="0"/>
                        </a:spcAft>
                        <a:buNone/>
                      </a:pPr>
                      <a:r>
                        <a:rPr lang="en-US" sz="1600" dirty="0">
                          <a:solidFill>
                            <a:schemeClr val="lt1"/>
                          </a:solidFill>
                          <a:latin typeface="Titillium Web Light"/>
                          <a:ea typeface="Titillium Web Light"/>
                          <a:cs typeface="Titillium Web Light"/>
                          <a:sym typeface="Titillium Web Light"/>
                        </a:rPr>
                        <a:t>32</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dirty="0">
                          <a:solidFill>
                            <a:schemeClr val="lt1"/>
                          </a:solidFill>
                          <a:latin typeface="Titillium Web"/>
                          <a:ea typeface="Titillium Web"/>
                          <a:cs typeface="Titillium Web"/>
                          <a:sym typeface="Titillium Web"/>
                        </a:rPr>
                        <a:t>Remote Virtual Allocation</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chemeClr val="lt1"/>
                          </a:solidFill>
                          <a:latin typeface="Titillium Web"/>
                          <a:ea typeface="Arial"/>
                          <a:cs typeface="Arial"/>
                          <a:sym typeface="Arial"/>
                        </a:rPr>
                        <a:t>Threat-Intelligence</a:t>
                      </a:r>
                      <a:endParaRPr lang="en-US" sz="1600" b="0" i="0" u="none" strike="noStrike" cap="none" dirty="0">
                        <a:solidFill>
                          <a:schemeClr val="lt1"/>
                        </a:solidFill>
                        <a:latin typeface="Titillium Web"/>
                        <a:ea typeface="Titillium Web"/>
                        <a:cs typeface="Titillium Web"/>
                        <a:sym typeface="Titillium Web"/>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778620736"/>
                  </a:ext>
                </a:extLst>
              </a:tr>
            </a:tbl>
          </a:graphicData>
        </a:graphic>
      </p:graphicFrame>
      <p:sp>
        <p:nvSpPr>
          <p:cNvPr id="189" name="Google Shape;18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73966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457199" y="144643"/>
            <a:ext cx="78170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User-Mode Extensions</a:t>
            </a:r>
            <a:endParaRPr dirty="0"/>
          </a:p>
        </p:txBody>
      </p:sp>
      <p:graphicFrame>
        <p:nvGraphicFramePr>
          <p:cNvPr id="188" name="Google Shape;188;p23"/>
          <p:cNvGraphicFramePr/>
          <p:nvPr>
            <p:extLst>
              <p:ext uri="{D42A27DB-BD31-4B8C-83A1-F6EECF244321}">
                <p14:modId xmlns:p14="http://schemas.microsoft.com/office/powerpoint/2010/main" val="349648110"/>
              </p:ext>
            </p:extLst>
          </p:nvPr>
        </p:nvGraphicFramePr>
        <p:xfrm>
          <a:off x="114715" y="1175955"/>
          <a:ext cx="8914570" cy="792460"/>
        </p:xfrm>
        <a:graphic>
          <a:graphicData uri="http://schemas.openxmlformats.org/drawingml/2006/table">
            <a:tbl>
              <a:tblPr>
                <a:noFill/>
                <a:tableStyleId>{EBDED31F-4C28-4180-97D3-87A74C8CC402}</a:tableStyleId>
              </a:tblPr>
              <a:tblGrid>
                <a:gridCol w="2215922">
                  <a:extLst>
                    <a:ext uri="{9D8B030D-6E8A-4147-A177-3AD203B41FA5}">
                      <a16:colId xmlns:a16="http://schemas.microsoft.com/office/drawing/2014/main" val="20000"/>
                    </a:ext>
                  </a:extLst>
                </a:gridCol>
                <a:gridCol w="3579276">
                  <a:extLst>
                    <a:ext uri="{9D8B030D-6E8A-4147-A177-3AD203B41FA5}">
                      <a16:colId xmlns:a16="http://schemas.microsoft.com/office/drawing/2014/main" val="20001"/>
                    </a:ext>
                  </a:extLst>
                </a:gridCol>
                <a:gridCol w="3119372">
                  <a:extLst>
                    <a:ext uri="{9D8B030D-6E8A-4147-A177-3AD203B41FA5}">
                      <a16:colId xmlns:a16="http://schemas.microsoft.com/office/drawing/2014/main" val="20002"/>
                    </a:ext>
                  </a:extLst>
                </a:gridCol>
              </a:tblGrid>
              <a:tr h="375631">
                <a:tc>
                  <a:txBody>
                    <a:bodyPr/>
                    <a:lstStyle/>
                    <a:p>
                      <a:pPr marL="0" lvl="0" indent="0" algn="ctr" rtl="0">
                        <a:spcBef>
                          <a:spcPts val="0"/>
                        </a:spcBef>
                        <a:spcAft>
                          <a:spcPts val="0"/>
                        </a:spcAft>
                        <a:buNone/>
                      </a:pPr>
                      <a:r>
                        <a:rPr lang="en-US" sz="1800" b="1" dirty="0" err="1">
                          <a:solidFill>
                            <a:schemeClr val="lt1"/>
                          </a:solidFill>
                          <a:latin typeface="Titillium Web Light"/>
                          <a:ea typeface="Titillium Web Light"/>
                          <a:cs typeface="Titillium Web Light"/>
                          <a:sym typeface="Titillium Web Light"/>
                        </a:rPr>
                        <a:t>EventID</a:t>
                      </a:r>
                      <a:endParaRPr sz="1800" b="1"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800" b="1" i="0" u="none" strike="noStrike" cap="none" dirty="0" err="1">
                          <a:solidFill>
                            <a:schemeClr val="lt1"/>
                          </a:solidFill>
                          <a:latin typeface="Titillium Web Light"/>
                          <a:ea typeface="Arial"/>
                          <a:cs typeface="Titillium Web Light"/>
                          <a:sym typeface="Arial"/>
                        </a:rPr>
                        <a:t>EventType</a:t>
                      </a:r>
                      <a:endParaRPr sz="1800" b="1" i="0" u="none" strike="noStrike" cap="none" dirty="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800" b="1" i="0" u="none" strike="noStrike" cap="none" dirty="0">
                          <a:solidFill>
                            <a:schemeClr val="lt1"/>
                          </a:solidFill>
                          <a:latin typeface="Titillium Web Light"/>
                          <a:ea typeface="Arial"/>
                          <a:cs typeface="Titillium Web Light"/>
                          <a:sym typeface="Arial"/>
                        </a:rPr>
                        <a:t>Collection Mechanism</a:t>
                      </a:r>
                      <a:endParaRPr sz="1800" b="1" i="0" u="none" strike="noStrike" cap="none" dirty="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0"/>
                  </a:ext>
                </a:extLst>
              </a:tr>
              <a:tr h="374308">
                <a:tc>
                  <a:txBody>
                    <a:bodyPr/>
                    <a:lstStyle/>
                    <a:p>
                      <a:pPr marL="0" lvl="0" indent="0" algn="ctr" rtl="0">
                        <a:spcBef>
                          <a:spcPts val="0"/>
                        </a:spcBef>
                        <a:spcAft>
                          <a:spcPts val="0"/>
                        </a:spcAft>
                        <a:buNone/>
                      </a:pPr>
                      <a:r>
                        <a:rPr lang="en" sz="1600" dirty="0">
                          <a:solidFill>
                            <a:schemeClr val="lt1"/>
                          </a:solidFill>
                          <a:latin typeface="Titillium Web Light"/>
                          <a:ea typeface="Titillium Web Light"/>
                          <a:cs typeface="Titillium Web Light"/>
                          <a:sym typeface="Titillium Web Light"/>
                        </a:rPr>
                        <a:t>31</a:t>
                      </a:r>
                      <a:endParaRPr sz="1600" dirty="0">
                        <a:solidFill>
                          <a:schemeClr val="lt1"/>
                        </a:solidFill>
                        <a:latin typeface="Titillium Web Light"/>
                        <a:ea typeface="Titillium Web Light"/>
                        <a:cs typeface="Titillium Web Light"/>
                        <a:sym typeface="Titillium Web Light"/>
                      </a:endParaRPr>
                    </a:p>
                  </a:txBody>
                  <a:tcPr marL="91425" marR="91425" marT="68575" marB="68575" anchor="ctr">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 sz="1600" b="0" dirty="0">
                          <a:solidFill>
                            <a:schemeClr val="lt1"/>
                          </a:solidFill>
                          <a:latin typeface="Titillium Web"/>
                          <a:ea typeface="Titillium Web"/>
                          <a:cs typeface="Titillium Web"/>
                          <a:sym typeface="Titillium Web"/>
                        </a:rPr>
                        <a:t>Thread Token Impersonation</a:t>
                      </a:r>
                      <a:endParaRPr sz="1600" b="0"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tc>
                  <a:txBody>
                    <a:bodyPr/>
                    <a:lstStyle/>
                    <a:p>
                      <a:pPr marL="0" lvl="0" indent="0" algn="ctr" rtl="0">
                        <a:spcBef>
                          <a:spcPts val="0"/>
                        </a:spcBef>
                        <a:spcAft>
                          <a:spcPts val="0"/>
                        </a:spcAft>
                        <a:buNone/>
                      </a:pPr>
                      <a:r>
                        <a:rPr lang="en-US" sz="1600" b="0" i="0" u="none" strike="noStrike" cap="none" dirty="0">
                          <a:solidFill>
                            <a:schemeClr val="lt1"/>
                          </a:solidFill>
                          <a:latin typeface="Titillium Web"/>
                          <a:ea typeface="Arial"/>
                          <a:cs typeface="Arial"/>
                          <a:sym typeface="Arial"/>
                        </a:rPr>
                        <a:t>Process &amp; Thread Query </a:t>
                      </a:r>
                      <a:endParaRPr sz="1600" b="0" i="0" u="none" strike="noStrike" cap="none" dirty="0">
                        <a:solidFill>
                          <a:schemeClr val="lt1"/>
                        </a:solidFill>
                        <a:latin typeface="Titillium Web"/>
                        <a:ea typeface="Titillium Web"/>
                        <a:cs typeface="Titillium Web"/>
                        <a:sym typeface="Titillium Web"/>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1230">
                        <a:alpha val="18850"/>
                      </a:srgbClr>
                    </a:solidFill>
                  </a:tcPr>
                </a:tc>
                <a:extLst>
                  <a:ext uri="{0D108BD9-81ED-4DB2-BD59-A6C34878D82A}">
                    <a16:rowId xmlns:a16="http://schemas.microsoft.com/office/drawing/2014/main" val="10001"/>
                  </a:ext>
                </a:extLst>
              </a:tr>
            </a:tbl>
          </a:graphicData>
        </a:graphic>
      </p:graphicFrame>
      <p:sp>
        <p:nvSpPr>
          <p:cNvPr id="189" name="Google Shape;18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731769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Installation</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Google Shape;82;p15">
            <a:extLst>
              <a:ext uri="{FF2B5EF4-FFF2-40B4-BE49-F238E27FC236}">
                <a16:creationId xmlns:a16="http://schemas.microsoft.com/office/drawing/2014/main" id="{F9C269F0-90AC-1D31-7335-9F2096F6CED6}"/>
              </a:ext>
            </a:extLst>
          </p:cNvPr>
          <p:cNvSpPr txBox="1">
            <a:spLocks noGrp="1"/>
          </p:cNvSpPr>
          <p:nvPr>
            <p:ph type="body" idx="1"/>
          </p:nvPr>
        </p:nvSpPr>
        <p:spPr>
          <a:xfrm>
            <a:off x="330820" y="1452127"/>
            <a:ext cx="6025500" cy="2239245"/>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Requires TESTSIGNING to be ON</a:t>
            </a:r>
          </a:p>
          <a:p>
            <a:r>
              <a:rPr lang="en-US" dirty="0"/>
              <a:t>Suggest DEBUG to be ON</a:t>
            </a:r>
          </a:p>
          <a:p>
            <a:pPr lvl="1">
              <a:spcBef>
                <a:spcPts val="600"/>
              </a:spcBef>
              <a:buChar char="▰"/>
            </a:pPr>
            <a:r>
              <a:rPr lang="en-US" dirty="0"/>
              <a:t>Easier for debugging</a:t>
            </a:r>
          </a:p>
          <a:p>
            <a:pPr lvl="1">
              <a:spcBef>
                <a:spcPts val="600"/>
              </a:spcBef>
              <a:buChar char="▰"/>
            </a:pPr>
            <a:r>
              <a:rPr lang="en-US" dirty="0"/>
              <a:t>Easier to help with issues</a:t>
            </a:r>
          </a:p>
          <a:p>
            <a:pPr marL="76200" indent="0">
              <a:buNone/>
            </a:pPr>
            <a:endParaRPr lang="en-US" dirty="0"/>
          </a:p>
          <a:p>
            <a:pPr marL="457200" lvl="0" indent="-381000" algn="l" rtl="0">
              <a:spcBef>
                <a:spcPts val="600"/>
              </a:spcBef>
              <a:spcAft>
                <a:spcPts val="0"/>
              </a:spcAft>
              <a:buSzPts val="2400"/>
              <a:buChar char="▰"/>
            </a:pPr>
            <a:endParaRPr lang="en-US" dirty="0"/>
          </a:p>
          <a:p>
            <a:pPr marL="457200" lvl="0" indent="-381000" algn="l" rtl="0">
              <a:spcBef>
                <a:spcPts val="600"/>
              </a:spcBef>
              <a:spcAft>
                <a:spcPts val="0"/>
              </a:spcAft>
              <a:buSzPts val="2400"/>
              <a:buChar char="▰"/>
            </a:pPr>
            <a:endParaRPr dirty="0"/>
          </a:p>
        </p:txBody>
      </p:sp>
      <p:pic>
        <p:nvPicPr>
          <p:cNvPr id="4" name="Picture 3">
            <a:extLst>
              <a:ext uri="{FF2B5EF4-FFF2-40B4-BE49-F238E27FC236}">
                <a16:creationId xmlns:a16="http://schemas.microsoft.com/office/drawing/2014/main" id="{8BCCDA0C-5A6A-5368-D19D-328435E8FBFF}"/>
              </a:ext>
            </a:extLst>
          </p:cNvPr>
          <p:cNvPicPr>
            <a:picLocks noChangeAspect="1"/>
          </p:cNvPicPr>
          <p:nvPr/>
        </p:nvPicPr>
        <p:blipFill>
          <a:blip r:embed="rId3"/>
          <a:stretch>
            <a:fillRect/>
          </a:stretch>
        </p:blipFill>
        <p:spPr>
          <a:xfrm>
            <a:off x="4559158" y="2571749"/>
            <a:ext cx="4584842" cy="2433379"/>
          </a:xfrm>
          <a:prstGeom prst="rect">
            <a:avLst/>
          </a:prstGeom>
        </p:spPr>
      </p:pic>
    </p:spTree>
    <p:extLst>
      <p:ext uri="{BB962C8B-B14F-4D97-AF65-F5344CB8AC3E}">
        <p14:creationId xmlns:p14="http://schemas.microsoft.com/office/powerpoint/2010/main" val="3955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33761" y="877107"/>
            <a:ext cx="5796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Demos</a:t>
            </a:r>
            <a:endParaRPr dirty="0"/>
          </a:p>
        </p:txBody>
      </p:sp>
      <p:sp>
        <p:nvSpPr>
          <p:cNvPr id="76" name="Google Shape;76;p14"/>
          <p:cNvSpPr txBox="1">
            <a:spLocks noGrp="1"/>
          </p:cNvSpPr>
          <p:nvPr>
            <p:ph type="subTitle" idx="1"/>
          </p:nvPr>
        </p:nvSpPr>
        <p:spPr>
          <a:xfrm>
            <a:off x="633761" y="2170977"/>
            <a:ext cx="5796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9452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Cobalt Strike Beacon (TCP/IP)</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D5448095-8CE6-2549-21AF-8D1431A7B650}"/>
              </a:ext>
            </a:extLst>
          </p:cNvPr>
          <p:cNvPicPr>
            <a:picLocks noChangeAspect="1"/>
          </p:cNvPicPr>
          <p:nvPr/>
        </p:nvPicPr>
        <p:blipFill>
          <a:blip r:embed="rId3"/>
          <a:stretch>
            <a:fillRect/>
          </a:stretch>
        </p:blipFill>
        <p:spPr>
          <a:xfrm>
            <a:off x="286654" y="1808927"/>
            <a:ext cx="4513611" cy="2940924"/>
          </a:xfrm>
          <a:prstGeom prst="rect">
            <a:avLst/>
          </a:prstGeom>
        </p:spPr>
      </p:pic>
      <p:pic>
        <p:nvPicPr>
          <p:cNvPr id="5" name="Picture 4">
            <a:extLst>
              <a:ext uri="{FF2B5EF4-FFF2-40B4-BE49-F238E27FC236}">
                <a16:creationId xmlns:a16="http://schemas.microsoft.com/office/drawing/2014/main" id="{EDE39449-B751-F04D-410F-921A0A88E092}"/>
              </a:ext>
            </a:extLst>
          </p:cNvPr>
          <p:cNvPicPr>
            <a:picLocks noChangeAspect="1"/>
          </p:cNvPicPr>
          <p:nvPr/>
        </p:nvPicPr>
        <p:blipFill>
          <a:blip r:embed="rId4"/>
          <a:stretch>
            <a:fillRect/>
          </a:stretch>
        </p:blipFill>
        <p:spPr>
          <a:xfrm>
            <a:off x="5109470" y="2181625"/>
            <a:ext cx="3543300" cy="2527300"/>
          </a:xfrm>
          <a:prstGeom prst="rect">
            <a:avLst/>
          </a:prstGeom>
        </p:spPr>
      </p:pic>
      <p:sp>
        <p:nvSpPr>
          <p:cNvPr id="2" name="Google Shape;82;p15">
            <a:extLst>
              <a:ext uri="{FF2B5EF4-FFF2-40B4-BE49-F238E27FC236}">
                <a16:creationId xmlns:a16="http://schemas.microsoft.com/office/drawing/2014/main" id="{B133EF08-A61F-7B58-7745-505B71E7514F}"/>
              </a:ext>
            </a:extLst>
          </p:cNvPr>
          <p:cNvSpPr txBox="1">
            <a:spLocks noGrp="1"/>
          </p:cNvSpPr>
          <p:nvPr>
            <p:ph type="body" idx="1"/>
          </p:nvPr>
        </p:nvSpPr>
        <p:spPr>
          <a:xfrm>
            <a:off x="308516" y="1291975"/>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Event ID 13 – TCP Connections</a:t>
            </a:r>
          </a:p>
        </p:txBody>
      </p:sp>
    </p:spTree>
    <p:extLst>
      <p:ext uri="{BB962C8B-B14F-4D97-AF65-F5344CB8AC3E}">
        <p14:creationId xmlns:p14="http://schemas.microsoft.com/office/powerpoint/2010/main" val="3144194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7660888"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Cobalt Strike Beacon (Named Pipe)</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1EDFAB28-490A-7C5F-3FA0-9F036FA9ED1C}"/>
              </a:ext>
            </a:extLst>
          </p:cNvPr>
          <p:cNvPicPr>
            <a:picLocks noChangeAspect="1"/>
          </p:cNvPicPr>
          <p:nvPr/>
        </p:nvPicPr>
        <p:blipFill>
          <a:blip r:embed="rId3"/>
          <a:stretch>
            <a:fillRect/>
          </a:stretch>
        </p:blipFill>
        <p:spPr>
          <a:xfrm>
            <a:off x="308516" y="2164310"/>
            <a:ext cx="8271417" cy="1879867"/>
          </a:xfrm>
          <a:prstGeom prst="rect">
            <a:avLst/>
          </a:prstGeom>
        </p:spPr>
      </p:pic>
      <p:sp>
        <p:nvSpPr>
          <p:cNvPr id="2" name="Google Shape;82;p15">
            <a:extLst>
              <a:ext uri="{FF2B5EF4-FFF2-40B4-BE49-F238E27FC236}">
                <a16:creationId xmlns:a16="http://schemas.microsoft.com/office/drawing/2014/main" id="{BE7D36D4-EA62-3F91-2A31-3ADB332EBBCE}"/>
              </a:ext>
            </a:extLst>
          </p:cNvPr>
          <p:cNvSpPr txBox="1">
            <a:spLocks noGrp="1"/>
          </p:cNvSpPr>
          <p:nvPr>
            <p:ph type="body" idx="1"/>
          </p:nvPr>
        </p:nvSpPr>
        <p:spPr>
          <a:xfrm>
            <a:off x="308516" y="1291975"/>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Event ID 23 – Named Pipe Creation</a:t>
            </a:r>
          </a:p>
        </p:txBody>
      </p:sp>
    </p:spTree>
    <p:extLst>
      <p:ext uri="{BB962C8B-B14F-4D97-AF65-F5344CB8AC3E}">
        <p14:creationId xmlns:p14="http://schemas.microsoft.com/office/powerpoint/2010/main" val="2484452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err="1"/>
              <a:t>QueueUserAPC</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F71F3603-2C08-A9BD-3346-F29BDDE84390}"/>
              </a:ext>
            </a:extLst>
          </p:cNvPr>
          <p:cNvPicPr>
            <a:picLocks noChangeAspect="1"/>
          </p:cNvPicPr>
          <p:nvPr/>
        </p:nvPicPr>
        <p:blipFill>
          <a:blip r:embed="rId3"/>
          <a:stretch>
            <a:fillRect/>
          </a:stretch>
        </p:blipFill>
        <p:spPr>
          <a:xfrm>
            <a:off x="849352" y="1767827"/>
            <a:ext cx="7075448" cy="3178824"/>
          </a:xfrm>
          <a:prstGeom prst="rect">
            <a:avLst/>
          </a:prstGeom>
        </p:spPr>
      </p:pic>
      <p:sp>
        <p:nvSpPr>
          <p:cNvPr id="6" name="Google Shape;82;p15">
            <a:extLst>
              <a:ext uri="{FF2B5EF4-FFF2-40B4-BE49-F238E27FC236}">
                <a16:creationId xmlns:a16="http://schemas.microsoft.com/office/drawing/2014/main" id="{0D96D747-D1CE-D257-535B-DCE2164199F2}"/>
              </a:ext>
            </a:extLst>
          </p:cNvPr>
          <p:cNvSpPr txBox="1">
            <a:spLocks noGrp="1"/>
          </p:cNvSpPr>
          <p:nvPr>
            <p:ph type="body" idx="1"/>
          </p:nvPr>
        </p:nvSpPr>
        <p:spPr>
          <a:xfrm>
            <a:off x="308516" y="1291975"/>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Event ID 26 - </a:t>
            </a:r>
            <a:r>
              <a:rPr lang="en-US" dirty="0" err="1"/>
              <a:t>QueueUserAPC</a:t>
            </a:r>
            <a:endParaRPr lang="en-US" dirty="0"/>
          </a:p>
        </p:txBody>
      </p:sp>
    </p:spTree>
    <p:extLst>
      <p:ext uri="{BB962C8B-B14F-4D97-AF65-F5344CB8AC3E}">
        <p14:creationId xmlns:p14="http://schemas.microsoft.com/office/powerpoint/2010/main" val="285409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293136" y="251062"/>
            <a:ext cx="6293517"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Jonny Johnson (@jsecurity101)</a:t>
            </a:r>
            <a:endParaRPr dirty="0"/>
          </a:p>
        </p:txBody>
      </p:sp>
      <p:sp>
        <p:nvSpPr>
          <p:cNvPr id="131" name="Google Shape;131;p20"/>
          <p:cNvSpPr txBox="1">
            <a:spLocks noGrp="1"/>
          </p:cNvSpPr>
          <p:nvPr>
            <p:ph type="body" idx="1"/>
          </p:nvPr>
        </p:nvSpPr>
        <p:spPr>
          <a:xfrm>
            <a:off x="457200" y="1108462"/>
            <a:ext cx="5519666" cy="1949410"/>
          </a:xfrm>
          <a:prstGeom prst="rect">
            <a:avLst/>
          </a:prstGeom>
        </p:spPr>
        <p:txBody>
          <a:bodyPr spcFirstLastPara="1" wrap="square" lIns="0" tIns="0" rIns="0" bIns="0" anchor="t" anchorCtr="0">
            <a:noAutofit/>
          </a:bodyPr>
          <a:lstStyle/>
          <a:p>
            <a:r>
              <a:rPr lang="en-US" sz="1800" dirty="0"/>
              <a:t>Sr. Security Researcher of Adversarial Techniques and Capabilities @</a:t>
            </a:r>
            <a:r>
              <a:rPr lang="en-US" sz="1800" dirty="0" err="1"/>
              <a:t>BinaryDefense</a:t>
            </a:r>
            <a:endParaRPr lang="en-US" sz="1800" dirty="0"/>
          </a:p>
          <a:p>
            <a:r>
              <a:rPr lang="en-US" sz="1800" dirty="0"/>
              <a:t>Interests</a:t>
            </a:r>
          </a:p>
          <a:p>
            <a:pPr lvl="1"/>
            <a:r>
              <a:rPr lang="en-US" sz="1600" dirty="0"/>
              <a:t>Windows Internals</a:t>
            </a:r>
          </a:p>
          <a:p>
            <a:pPr lvl="1"/>
            <a:r>
              <a:rPr lang="en-US" sz="1600" dirty="0"/>
              <a:t>Extracting and Exposing Telemetry</a:t>
            </a:r>
          </a:p>
          <a:p>
            <a:pPr lvl="1"/>
            <a:r>
              <a:rPr lang="en-US" sz="1600" dirty="0"/>
              <a:t>Working on my Tacoma</a:t>
            </a:r>
          </a:p>
          <a:p>
            <a:pPr lvl="1"/>
            <a:r>
              <a:rPr lang="en-US" sz="1600" dirty="0"/>
              <a:t>Brazilian Jiu Jitsu</a:t>
            </a:r>
          </a:p>
          <a:p>
            <a:r>
              <a:rPr lang="en-US" sz="1800" dirty="0"/>
              <a:t>Open-Source Author/Contributor</a:t>
            </a:r>
          </a:p>
          <a:p>
            <a:pPr lvl="1"/>
            <a:r>
              <a:rPr lang="en-US" sz="1600" dirty="0"/>
              <a:t>The Defender’s Guide</a:t>
            </a:r>
          </a:p>
          <a:p>
            <a:pPr lvl="1"/>
            <a:r>
              <a:rPr lang="en-US" sz="1600" dirty="0" err="1"/>
              <a:t>TelemetrySource</a:t>
            </a:r>
            <a:endParaRPr lang="en-US" sz="1600" dirty="0"/>
          </a:p>
          <a:p>
            <a:pPr lvl="1"/>
            <a:r>
              <a:rPr lang="en-US" sz="1600" dirty="0"/>
              <a:t>Atomic Test Harnesses</a:t>
            </a:r>
          </a:p>
          <a:p>
            <a:r>
              <a:rPr lang="en-US" sz="1800" dirty="0"/>
              <a:t>Formerly </a:t>
            </a:r>
          </a:p>
          <a:p>
            <a:pPr lvl="1"/>
            <a:r>
              <a:rPr lang="en-US" sz="1600" dirty="0"/>
              <a:t>Sr. Threat Research @</a:t>
            </a:r>
            <a:r>
              <a:rPr lang="en-US" sz="1600" dirty="0" err="1"/>
              <a:t>RedCanary</a:t>
            </a:r>
            <a:endParaRPr lang="en-US" sz="1600" dirty="0"/>
          </a:p>
          <a:p>
            <a:pPr lvl="1"/>
            <a:r>
              <a:rPr lang="en-US" sz="1600" dirty="0"/>
              <a:t>Sr. Consultant @</a:t>
            </a:r>
            <a:r>
              <a:rPr lang="en-US" sz="1600" dirty="0" err="1"/>
              <a:t>SpecterOps</a:t>
            </a:r>
            <a:endParaRPr lang="en-US" sz="1600" dirty="0"/>
          </a:p>
        </p:txBody>
      </p:sp>
      <p:sp>
        <p:nvSpPr>
          <p:cNvPr id="133" name="Google Shape;133;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5" name="Picture 4" descr="A person wearing glasses and a yellow shirt&#10;&#10;Description automatically generated">
            <a:extLst>
              <a:ext uri="{FF2B5EF4-FFF2-40B4-BE49-F238E27FC236}">
                <a16:creationId xmlns:a16="http://schemas.microsoft.com/office/drawing/2014/main" id="{5463AF34-2AE8-39E4-F4D6-E433738DFC67}"/>
              </a:ext>
            </a:extLst>
          </p:cNvPr>
          <p:cNvPicPr>
            <a:picLocks noChangeAspect="1"/>
          </p:cNvPicPr>
          <p:nvPr/>
        </p:nvPicPr>
        <p:blipFill>
          <a:blip r:embed="rId3">
            <a:alphaModFix/>
          </a:blip>
          <a:stretch>
            <a:fillRect/>
          </a:stretch>
        </p:blipFill>
        <p:spPr>
          <a:xfrm>
            <a:off x="6091582" y="736756"/>
            <a:ext cx="3052418" cy="3052418"/>
          </a:xfrm>
          <a:prstGeom prst="heptagon">
            <a:avLst>
              <a:gd name="hf" fmla="val 102572"/>
              <a:gd name="vf" fmla="val 105210"/>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RPC Calls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7" name="Google Shape;82;p15">
            <a:extLst>
              <a:ext uri="{FF2B5EF4-FFF2-40B4-BE49-F238E27FC236}">
                <a16:creationId xmlns:a16="http://schemas.microsoft.com/office/drawing/2014/main" id="{A0B83E58-36EF-8BBC-8469-7A78342CE130}"/>
              </a:ext>
            </a:extLst>
          </p:cNvPr>
          <p:cNvSpPr txBox="1">
            <a:spLocks noGrp="1"/>
          </p:cNvSpPr>
          <p:nvPr>
            <p:ph type="body" idx="1"/>
          </p:nvPr>
        </p:nvSpPr>
        <p:spPr>
          <a:xfrm>
            <a:off x="55756" y="1291974"/>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Don’t need to collect “everything”</a:t>
            </a:r>
          </a:p>
          <a:p>
            <a:pPr marL="457200" lvl="0" indent="-381000" algn="l" rtl="0">
              <a:spcBef>
                <a:spcPts val="600"/>
              </a:spcBef>
              <a:spcAft>
                <a:spcPts val="0"/>
              </a:spcAft>
              <a:buSzPts val="2400"/>
              <a:buChar char="▰"/>
            </a:pPr>
            <a:r>
              <a:rPr lang="en-US" dirty="0"/>
              <a:t>Focus on collecting known bad</a:t>
            </a:r>
          </a:p>
        </p:txBody>
      </p:sp>
      <p:pic>
        <p:nvPicPr>
          <p:cNvPr id="11" name="Picture 10" descr="A screen shot of a computer program&#10;&#10;Description automatically generated">
            <a:extLst>
              <a:ext uri="{FF2B5EF4-FFF2-40B4-BE49-F238E27FC236}">
                <a16:creationId xmlns:a16="http://schemas.microsoft.com/office/drawing/2014/main" id="{149BB463-9B0C-1ED5-921D-D9933C320A18}"/>
              </a:ext>
            </a:extLst>
          </p:cNvPr>
          <p:cNvPicPr>
            <a:picLocks noChangeAspect="1"/>
          </p:cNvPicPr>
          <p:nvPr/>
        </p:nvPicPr>
        <p:blipFill>
          <a:blip r:embed="rId3"/>
          <a:stretch>
            <a:fillRect/>
          </a:stretch>
        </p:blipFill>
        <p:spPr>
          <a:xfrm>
            <a:off x="4328996" y="2934500"/>
            <a:ext cx="4759248" cy="183405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9A5CEADD-1FCD-692E-948D-67442A046B51}"/>
              </a:ext>
            </a:extLst>
          </p:cNvPr>
          <p:cNvPicPr>
            <a:picLocks noChangeAspect="1"/>
          </p:cNvPicPr>
          <p:nvPr/>
        </p:nvPicPr>
        <p:blipFill>
          <a:blip r:embed="rId4"/>
          <a:stretch>
            <a:fillRect/>
          </a:stretch>
        </p:blipFill>
        <p:spPr>
          <a:xfrm>
            <a:off x="-3204" y="2934500"/>
            <a:ext cx="4326518" cy="1862703"/>
          </a:xfrm>
          <a:prstGeom prst="rect">
            <a:avLst/>
          </a:prstGeom>
        </p:spPr>
      </p:pic>
      <p:cxnSp>
        <p:nvCxnSpPr>
          <p:cNvPr id="15" name="Straight Arrow Connector 14">
            <a:extLst>
              <a:ext uri="{FF2B5EF4-FFF2-40B4-BE49-F238E27FC236}">
                <a16:creationId xmlns:a16="http://schemas.microsoft.com/office/drawing/2014/main" id="{6A3B3F0A-2D7F-0874-9C18-906BB0E6107D}"/>
              </a:ext>
            </a:extLst>
          </p:cNvPr>
          <p:cNvCxnSpPr/>
          <p:nvPr/>
        </p:nvCxnSpPr>
        <p:spPr>
          <a:xfrm>
            <a:off x="4270036" y="3382537"/>
            <a:ext cx="2212664" cy="58729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82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RPC Calls</a:t>
            </a:r>
            <a:endParaRPr dirty="0"/>
          </a:p>
        </p:txBody>
      </p:sp>
      <p:sp>
        <p:nvSpPr>
          <p:cNvPr id="82" name="Google Shape;82;p15"/>
          <p:cNvSpPr txBox="1">
            <a:spLocks noGrp="1"/>
          </p:cNvSpPr>
          <p:nvPr>
            <p:ph type="body" idx="1"/>
          </p:nvPr>
        </p:nvSpPr>
        <p:spPr>
          <a:xfrm>
            <a:off x="375423" y="1305277"/>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Event ID 11 - Client</a:t>
            </a: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a:extLst>
              <a:ext uri="{FF2B5EF4-FFF2-40B4-BE49-F238E27FC236}">
                <a16:creationId xmlns:a16="http://schemas.microsoft.com/office/drawing/2014/main" id="{8BAAB560-46FA-697F-25DA-0B87726D457C}"/>
              </a:ext>
            </a:extLst>
          </p:cNvPr>
          <p:cNvPicPr>
            <a:picLocks noChangeAspect="1"/>
          </p:cNvPicPr>
          <p:nvPr/>
        </p:nvPicPr>
        <p:blipFill rotWithShape="1">
          <a:blip r:embed="rId3"/>
          <a:srcRect r="21412"/>
          <a:stretch/>
        </p:blipFill>
        <p:spPr>
          <a:xfrm>
            <a:off x="736092" y="1849333"/>
            <a:ext cx="7671816" cy="2988380"/>
          </a:xfrm>
          <a:prstGeom prst="rect">
            <a:avLst/>
          </a:prstGeom>
        </p:spPr>
      </p:pic>
    </p:spTree>
    <p:extLst>
      <p:ext uri="{BB962C8B-B14F-4D97-AF65-F5344CB8AC3E}">
        <p14:creationId xmlns:p14="http://schemas.microsoft.com/office/powerpoint/2010/main" val="124686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RPC Calls</a:t>
            </a:r>
            <a:endParaRPr dirty="0"/>
          </a:p>
        </p:txBody>
      </p:sp>
      <p:sp>
        <p:nvSpPr>
          <p:cNvPr id="82" name="Google Shape;82;p15"/>
          <p:cNvSpPr txBox="1">
            <a:spLocks noGrp="1"/>
          </p:cNvSpPr>
          <p:nvPr>
            <p:ph type="body" idx="1"/>
          </p:nvPr>
        </p:nvSpPr>
        <p:spPr>
          <a:xfrm>
            <a:off x="457200" y="1312934"/>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Event ID 12 - Server</a:t>
            </a: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4" name="Picture 3">
            <a:extLst>
              <a:ext uri="{FF2B5EF4-FFF2-40B4-BE49-F238E27FC236}">
                <a16:creationId xmlns:a16="http://schemas.microsoft.com/office/drawing/2014/main" id="{D186C3A2-1635-6574-049A-380CEA91C271}"/>
              </a:ext>
            </a:extLst>
          </p:cNvPr>
          <p:cNvPicPr>
            <a:picLocks noChangeAspect="1"/>
          </p:cNvPicPr>
          <p:nvPr/>
        </p:nvPicPr>
        <p:blipFill rotWithShape="1">
          <a:blip r:embed="rId3"/>
          <a:srcRect r="63441"/>
          <a:stretch/>
        </p:blipFill>
        <p:spPr>
          <a:xfrm>
            <a:off x="1741932" y="1792244"/>
            <a:ext cx="5660136" cy="3154407"/>
          </a:xfrm>
          <a:prstGeom prst="rect">
            <a:avLst/>
          </a:prstGeom>
        </p:spPr>
      </p:pic>
    </p:spTree>
    <p:extLst>
      <p:ext uri="{BB962C8B-B14F-4D97-AF65-F5344CB8AC3E}">
        <p14:creationId xmlns:p14="http://schemas.microsoft.com/office/powerpoint/2010/main" val="378939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Token Impersonation</a:t>
            </a:r>
            <a:endParaRPr dirty="0"/>
          </a:p>
        </p:txBody>
      </p:sp>
      <p:sp>
        <p:nvSpPr>
          <p:cNvPr id="82" name="Google Shape;82;p15"/>
          <p:cNvSpPr txBox="1">
            <a:spLocks noGrp="1"/>
          </p:cNvSpPr>
          <p:nvPr>
            <p:ph type="body" idx="1"/>
          </p:nvPr>
        </p:nvSpPr>
        <p:spPr>
          <a:xfrm>
            <a:off x="421112" y="1312934"/>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Event ID 17 - </a:t>
            </a:r>
            <a:r>
              <a:rPr lang="en-US" dirty="0" err="1"/>
              <a:t>PsReferenceImpersonationToken</a:t>
            </a:r>
            <a:endParaRPr lang="en-US"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Picture 2">
            <a:extLst>
              <a:ext uri="{FF2B5EF4-FFF2-40B4-BE49-F238E27FC236}">
                <a16:creationId xmlns:a16="http://schemas.microsoft.com/office/drawing/2014/main" id="{A48A1CB4-27D4-DE0E-C675-BD6FB59DBCE5}"/>
              </a:ext>
            </a:extLst>
          </p:cNvPr>
          <p:cNvPicPr>
            <a:picLocks noChangeAspect="1"/>
          </p:cNvPicPr>
          <p:nvPr/>
        </p:nvPicPr>
        <p:blipFill>
          <a:blip r:embed="rId3"/>
          <a:stretch>
            <a:fillRect/>
          </a:stretch>
        </p:blipFill>
        <p:spPr>
          <a:xfrm>
            <a:off x="1003300" y="1930451"/>
            <a:ext cx="7137400" cy="2819400"/>
          </a:xfrm>
          <a:prstGeom prst="rect">
            <a:avLst/>
          </a:prstGeom>
        </p:spPr>
      </p:pic>
    </p:spTree>
    <p:extLst>
      <p:ext uri="{BB962C8B-B14F-4D97-AF65-F5344CB8AC3E}">
        <p14:creationId xmlns:p14="http://schemas.microsoft.com/office/powerpoint/2010/main" val="861112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Token Impersonation</a:t>
            </a:r>
            <a:endParaRPr dirty="0"/>
          </a:p>
        </p:txBody>
      </p:sp>
      <p:sp>
        <p:nvSpPr>
          <p:cNvPr id="82" name="Google Shape;82;p15"/>
          <p:cNvSpPr txBox="1">
            <a:spLocks noGrp="1"/>
          </p:cNvSpPr>
          <p:nvPr>
            <p:ph type="body" idx="1"/>
          </p:nvPr>
        </p:nvSpPr>
        <p:spPr>
          <a:xfrm>
            <a:off x="457200" y="1294646"/>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Event ID 31 – Thread Token Impersonation</a:t>
            </a: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6" name="Picture 5">
            <a:extLst>
              <a:ext uri="{FF2B5EF4-FFF2-40B4-BE49-F238E27FC236}">
                <a16:creationId xmlns:a16="http://schemas.microsoft.com/office/drawing/2014/main" id="{F35DEF47-85B8-F655-55B8-6B03CACBB373}"/>
              </a:ext>
            </a:extLst>
          </p:cNvPr>
          <p:cNvPicPr>
            <a:picLocks noChangeAspect="1"/>
          </p:cNvPicPr>
          <p:nvPr/>
        </p:nvPicPr>
        <p:blipFill>
          <a:blip r:embed="rId3"/>
          <a:stretch>
            <a:fillRect/>
          </a:stretch>
        </p:blipFill>
        <p:spPr>
          <a:xfrm>
            <a:off x="1044473" y="1889790"/>
            <a:ext cx="6979405" cy="2670381"/>
          </a:xfrm>
          <a:prstGeom prst="rect">
            <a:avLst/>
          </a:prstGeom>
        </p:spPr>
      </p:pic>
    </p:spTree>
    <p:extLst>
      <p:ext uri="{BB962C8B-B14F-4D97-AF65-F5344CB8AC3E}">
        <p14:creationId xmlns:p14="http://schemas.microsoft.com/office/powerpoint/2010/main" val="2076366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Token Impersonation</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26" name="Picture 2">
            <a:extLst>
              <a:ext uri="{FF2B5EF4-FFF2-40B4-BE49-F238E27FC236}">
                <a16:creationId xmlns:a16="http://schemas.microsoft.com/office/drawing/2014/main" id="{F74967AD-3F8D-DF74-37C6-C24A16F5B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034" y="1291975"/>
            <a:ext cx="6385932" cy="3525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545B99-F764-4CFA-8846-C870C7F00E77}"/>
              </a:ext>
            </a:extLst>
          </p:cNvPr>
          <p:cNvSpPr txBox="1"/>
          <p:nvPr/>
        </p:nvSpPr>
        <p:spPr>
          <a:xfrm>
            <a:off x="765010" y="4817542"/>
            <a:ext cx="7569701" cy="253916"/>
          </a:xfrm>
          <a:prstGeom prst="rect">
            <a:avLst/>
          </a:prstGeom>
          <a:noFill/>
        </p:spPr>
        <p:txBody>
          <a:bodyPr wrap="none" rtlCol="0">
            <a:spAutoFit/>
          </a:bodyPr>
          <a:lstStyle/>
          <a:p>
            <a:r>
              <a:rPr lang="en-US" sz="1050" b="1" dirty="0">
                <a:solidFill>
                  <a:schemeClr val="lt1"/>
                </a:solidFill>
                <a:latin typeface="Titillium Web"/>
                <a:sym typeface="Titillium Web"/>
              </a:rPr>
              <a:t>https://</a:t>
            </a:r>
            <a:r>
              <a:rPr lang="en-US" sz="1050" b="1" dirty="0" err="1">
                <a:solidFill>
                  <a:schemeClr val="lt1"/>
                </a:solidFill>
                <a:latin typeface="Titillium Web"/>
                <a:sym typeface="Titillium Web"/>
              </a:rPr>
              <a:t>medium.com</a:t>
            </a:r>
            <a:r>
              <a:rPr lang="en-US" sz="1050" b="1" dirty="0">
                <a:solidFill>
                  <a:schemeClr val="lt1"/>
                </a:solidFill>
                <a:latin typeface="Titillium Web"/>
                <a:sym typeface="Titillium Web"/>
              </a:rPr>
              <a:t>/@jsecurity101/better-know-a-data-source-access-tokens-and-why-theyre-hard-to-get-7bc951eae0b9</a:t>
            </a:r>
          </a:p>
        </p:txBody>
      </p:sp>
    </p:spTree>
    <p:extLst>
      <p:ext uri="{BB962C8B-B14F-4D97-AF65-F5344CB8AC3E}">
        <p14:creationId xmlns:p14="http://schemas.microsoft.com/office/powerpoint/2010/main" val="3571634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WMI Event Subscription</a:t>
            </a:r>
            <a:endParaRPr dirty="0"/>
          </a:p>
        </p:txBody>
      </p:sp>
      <p:sp>
        <p:nvSpPr>
          <p:cNvPr id="82" name="Google Shape;82;p15"/>
          <p:cNvSpPr txBox="1">
            <a:spLocks noGrp="1"/>
          </p:cNvSpPr>
          <p:nvPr>
            <p:ph type="body" idx="1"/>
          </p:nvPr>
        </p:nvSpPr>
        <p:spPr>
          <a:xfrm>
            <a:off x="457200" y="1294646"/>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Event ID 25 – </a:t>
            </a:r>
            <a:r>
              <a:rPr lang="en-US" dirty="0" err="1"/>
              <a:t>WMIFilterToConsumerBinding</a:t>
            </a:r>
            <a:endParaRPr lang="en-US"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3076" name="Picture 4" descr="The Office gif. Leslie David Baker as Stanley Hudson looks pointedly across the room, his arms folded over his chest in a way that says, &quot;I'm over this.&quot; Text: Still waiting.">
            <a:extLst>
              <a:ext uri="{FF2B5EF4-FFF2-40B4-BE49-F238E27FC236}">
                <a16:creationId xmlns:a16="http://schemas.microsoft.com/office/drawing/2014/main" id="{84E6E911-8355-9CD3-00D8-8C3124511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498" y="1858350"/>
            <a:ext cx="3048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40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linds(horizontal)">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3" name="Picture 2">
            <a:extLst>
              <a:ext uri="{FF2B5EF4-FFF2-40B4-BE49-F238E27FC236}">
                <a16:creationId xmlns:a16="http://schemas.microsoft.com/office/drawing/2014/main" id="{5DC64BBC-935C-1AFE-86EF-092F47B5B754}"/>
              </a:ext>
            </a:extLst>
          </p:cNvPr>
          <p:cNvPicPr>
            <a:picLocks noChangeAspect="1"/>
          </p:cNvPicPr>
          <p:nvPr/>
        </p:nvPicPr>
        <p:blipFill>
          <a:blip r:embed="rId3"/>
          <a:stretch>
            <a:fillRect/>
          </a:stretch>
        </p:blipFill>
        <p:spPr>
          <a:xfrm>
            <a:off x="758952" y="84074"/>
            <a:ext cx="7699248" cy="5023076"/>
          </a:xfrm>
          <a:prstGeom prst="rect">
            <a:avLst/>
          </a:prstGeom>
        </p:spPr>
      </p:pic>
    </p:spTree>
    <p:extLst>
      <p:ext uri="{BB962C8B-B14F-4D97-AF65-F5344CB8AC3E}">
        <p14:creationId xmlns:p14="http://schemas.microsoft.com/office/powerpoint/2010/main" val="123102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Drivers Loads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3" name="Picture 2">
            <a:extLst>
              <a:ext uri="{FF2B5EF4-FFF2-40B4-BE49-F238E27FC236}">
                <a16:creationId xmlns:a16="http://schemas.microsoft.com/office/drawing/2014/main" id="{8D1CB544-B468-E1B8-2785-9752D628D88E}"/>
              </a:ext>
            </a:extLst>
          </p:cNvPr>
          <p:cNvPicPr>
            <a:picLocks noChangeAspect="1"/>
          </p:cNvPicPr>
          <p:nvPr/>
        </p:nvPicPr>
        <p:blipFill>
          <a:blip r:embed="rId3"/>
          <a:stretch>
            <a:fillRect/>
          </a:stretch>
        </p:blipFill>
        <p:spPr>
          <a:xfrm>
            <a:off x="394303" y="2011654"/>
            <a:ext cx="8360631" cy="2738197"/>
          </a:xfrm>
          <a:prstGeom prst="rect">
            <a:avLst/>
          </a:prstGeom>
        </p:spPr>
      </p:pic>
      <p:sp>
        <p:nvSpPr>
          <p:cNvPr id="2" name="Google Shape;82;p15">
            <a:extLst>
              <a:ext uri="{FF2B5EF4-FFF2-40B4-BE49-F238E27FC236}">
                <a16:creationId xmlns:a16="http://schemas.microsoft.com/office/drawing/2014/main" id="{6A036839-F773-71D9-2CB6-9673E403CD49}"/>
              </a:ext>
            </a:extLst>
          </p:cNvPr>
          <p:cNvSpPr txBox="1">
            <a:spLocks noGrp="1"/>
          </p:cNvSpPr>
          <p:nvPr>
            <p:ph type="body" idx="1"/>
          </p:nvPr>
        </p:nvSpPr>
        <p:spPr>
          <a:xfrm>
            <a:off x="308516" y="1291975"/>
            <a:ext cx="8973528"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Event ID 27– Driver Load</a:t>
            </a:r>
          </a:p>
        </p:txBody>
      </p:sp>
    </p:spTree>
    <p:extLst>
      <p:ext uri="{BB962C8B-B14F-4D97-AF65-F5344CB8AC3E}">
        <p14:creationId xmlns:p14="http://schemas.microsoft.com/office/powerpoint/2010/main" val="3504589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Lessons Learned</a:t>
            </a:r>
            <a:endParaRPr dirty="0"/>
          </a:p>
        </p:txBody>
      </p:sp>
      <p:sp>
        <p:nvSpPr>
          <p:cNvPr id="82" name="Google Shape;82;p15"/>
          <p:cNvSpPr txBox="1">
            <a:spLocks noGrp="1"/>
          </p:cNvSpPr>
          <p:nvPr>
            <p:ph type="body" idx="1"/>
          </p:nvPr>
        </p:nvSpPr>
        <p:spPr>
          <a:xfrm>
            <a:off x="256478" y="1305277"/>
            <a:ext cx="8772806"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Kernel development isn’t for the faint of heart</a:t>
            </a:r>
            <a:endParaRPr dirty="0"/>
          </a:p>
          <a:p>
            <a:pPr marL="457200" lvl="0" indent="-381000" algn="l" rtl="0">
              <a:spcBef>
                <a:spcPts val="0"/>
              </a:spcBef>
              <a:spcAft>
                <a:spcPts val="0"/>
              </a:spcAft>
              <a:buSzPts val="2400"/>
              <a:buChar char="▰"/>
            </a:pPr>
            <a:r>
              <a:rPr lang="en-US" dirty="0"/>
              <a:t>Make the kernel do as little work/processing as possible</a:t>
            </a:r>
          </a:p>
          <a:p>
            <a:pPr marL="457200" lvl="0" indent="-381000" algn="l" rtl="0">
              <a:spcBef>
                <a:spcPts val="0"/>
              </a:spcBef>
              <a:spcAft>
                <a:spcPts val="0"/>
              </a:spcAft>
              <a:buSzPts val="2400"/>
              <a:buChar char="▰"/>
            </a:pPr>
            <a:r>
              <a:rPr lang="en-US" dirty="0"/>
              <a:t>Telemetry isn’t necessarily easy to obtain</a:t>
            </a:r>
          </a:p>
          <a:p>
            <a:pPr marL="457200" lvl="0" indent="-381000" algn="l" rtl="0">
              <a:spcBef>
                <a:spcPts val="0"/>
              </a:spcBef>
              <a:spcAft>
                <a:spcPts val="0"/>
              </a:spcAft>
              <a:buSzPts val="2400"/>
              <a:buChar char="▰"/>
            </a:pPr>
            <a:r>
              <a:rPr lang="en-US" dirty="0"/>
              <a:t>Event consistency</a:t>
            </a:r>
          </a:p>
          <a:p>
            <a:pPr marL="457200" lvl="0" indent="-381000" algn="l" rtl="0">
              <a:spcBef>
                <a:spcPts val="0"/>
              </a:spcBef>
              <a:spcAft>
                <a:spcPts val="0"/>
              </a:spcAft>
              <a:buSzPts val="2400"/>
              <a:buChar char="▰"/>
            </a:pPr>
            <a:r>
              <a:rPr lang="en-US" dirty="0"/>
              <a:t>Understanding telemetry mechanisms helps improve Windows Internals knowledge</a:t>
            </a:r>
          </a:p>
          <a:p>
            <a:pPr marL="457200" lvl="0" indent="-381000" algn="l" rtl="0">
              <a:spcBef>
                <a:spcPts val="0"/>
              </a:spcBef>
              <a:spcAft>
                <a:spcPts val="0"/>
              </a:spcAft>
              <a:buSzPts val="2400"/>
              <a:buChar char="▰"/>
            </a:pPr>
            <a:r>
              <a:rPr lang="en-US" dirty="0"/>
              <a:t>Metadata isn’t just “given”</a:t>
            </a: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34525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blinds(horizontal)">
                                      <p:cBhvr>
                                        <p:cTn id="7" dur="500"/>
                                        <p:tgtEl>
                                          <p:spTgt spid="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
                                            <p:txEl>
                                              <p:pRg st="1" end="1"/>
                                            </p:txEl>
                                          </p:spTgt>
                                        </p:tgtEl>
                                        <p:attrNameLst>
                                          <p:attrName>style.visibility</p:attrName>
                                        </p:attrNameLst>
                                      </p:cBhvr>
                                      <p:to>
                                        <p:strVal val="visible"/>
                                      </p:to>
                                    </p:set>
                                    <p:animEffect transition="in" filter="blinds(horizontal)">
                                      <p:cBhvr>
                                        <p:cTn id="12" dur="500"/>
                                        <p:tgtEl>
                                          <p:spTgt spid="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2">
                                            <p:txEl>
                                              <p:pRg st="2" end="2"/>
                                            </p:txEl>
                                          </p:spTgt>
                                        </p:tgtEl>
                                        <p:attrNameLst>
                                          <p:attrName>style.visibility</p:attrName>
                                        </p:attrNameLst>
                                      </p:cBhvr>
                                      <p:to>
                                        <p:strVal val="visible"/>
                                      </p:to>
                                    </p:set>
                                    <p:animEffect transition="in" filter="blinds(horizontal)">
                                      <p:cBhvr>
                                        <p:cTn id="17" dur="500"/>
                                        <p:tgtEl>
                                          <p:spTgt spid="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
                                            <p:txEl>
                                              <p:pRg st="3" end="3"/>
                                            </p:txEl>
                                          </p:spTgt>
                                        </p:tgtEl>
                                        <p:attrNameLst>
                                          <p:attrName>style.visibility</p:attrName>
                                        </p:attrNameLst>
                                      </p:cBhvr>
                                      <p:to>
                                        <p:strVal val="visible"/>
                                      </p:to>
                                    </p:set>
                                    <p:animEffect transition="in" filter="blinds(horizontal)">
                                      <p:cBhvr>
                                        <p:cTn id="22" dur="500"/>
                                        <p:tgtEl>
                                          <p:spTgt spid="8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2">
                                            <p:txEl>
                                              <p:pRg st="4" end="4"/>
                                            </p:txEl>
                                          </p:spTgt>
                                        </p:tgtEl>
                                        <p:attrNameLst>
                                          <p:attrName>style.visibility</p:attrName>
                                        </p:attrNameLst>
                                      </p:cBhvr>
                                      <p:to>
                                        <p:strVal val="visible"/>
                                      </p:to>
                                    </p:set>
                                    <p:animEffect transition="in" filter="blinds(horizontal)">
                                      <p:cBhvr>
                                        <p:cTn id="27" dur="500"/>
                                        <p:tgtEl>
                                          <p:spTgt spid="8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2">
                                            <p:txEl>
                                              <p:pRg st="5" end="5"/>
                                            </p:txEl>
                                          </p:spTgt>
                                        </p:tgtEl>
                                        <p:attrNameLst>
                                          <p:attrName>style.visibility</p:attrName>
                                        </p:attrNameLst>
                                      </p:cBhvr>
                                      <p:to>
                                        <p:strVal val="visible"/>
                                      </p:to>
                                    </p:set>
                                    <p:animEffect transition="in" filter="blinds(horizontal)">
                                      <p:cBhvr>
                                        <p:cTn id="32" dur="500"/>
                                        <p:tgtEl>
                                          <p:spTgt spid="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381000" y="616912"/>
            <a:ext cx="5796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The Problem</a:t>
            </a:r>
            <a:endParaRPr dirty="0"/>
          </a:p>
        </p:txBody>
      </p:sp>
      <p:sp>
        <p:nvSpPr>
          <p:cNvPr id="76" name="Google Shape;76;p14"/>
          <p:cNvSpPr txBox="1">
            <a:spLocks noGrp="1"/>
          </p:cNvSpPr>
          <p:nvPr>
            <p:ph type="subTitle" idx="1"/>
          </p:nvPr>
        </p:nvSpPr>
        <p:spPr>
          <a:xfrm>
            <a:off x="4631233" y="1776711"/>
            <a:ext cx="4512768" cy="208904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dirty="0"/>
              <a:t>“</a:t>
            </a:r>
            <a:r>
              <a:rPr lang="en-US" sz="1800" dirty="0"/>
              <a:t>If we are honest with ourselves, we have to admit that sometimes our assumptions and preconceived notions are wrong, and therefore, our interpretation of events is incorrect. This causes us to overreact, to take things personally, or to judge people unfairly.” – Elizabeth Thornton</a:t>
            </a:r>
            <a:endParaRPr sz="1800" dirty="0"/>
          </a:p>
        </p:txBody>
      </p:sp>
      <p:sp>
        <p:nvSpPr>
          <p:cNvPr id="2" name="Google Shape;82;p15">
            <a:extLst>
              <a:ext uri="{FF2B5EF4-FFF2-40B4-BE49-F238E27FC236}">
                <a16:creationId xmlns:a16="http://schemas.microsoft.com/office/drawing/2014/main" id="{E637882B-690D-48A3-5384-99C66346FA80}"/>
              </a:ext>
            </a:extLst>
          </p:cNvPr>
          <p:cNvSpPr txBox="1">
            <a:spLocks/>
          </p:cNvSpPr>
          <p:nvPr/>
        </p:nvSpPr>
        <p:spPr>
          <a:xfrm>
            <a:off x="147424" y="1776711"/>
            <a:ext cx="4365345" cy="241086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0"/>
              </a:spcBef>
              <a:spcAft>
                <a:spcPts val="0"/>
              </a:spcAft>
              <a:buClr>
                <a:srgbClr val="7DFFB1"/>
              </a:buClr>
              <a:buSzPts val="2400"/>
              <a:buFont typeface="Titillium Web Light"/>
              <a:buNone/>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eaLnBrk="1" hangingPunct="1">
              <a:lnSpc>
                <a:spcPct val="100000"/>
              </a:lnSpc>
              <a:spcBef>
                <a:spcPts val="0"/>
              </a:spcBef>
              <a:spcAft>
                <a:spcPts val="0"/>
              </a:spcAft>
              <a:buClr>
                <a:schemeClr val="lt1"/>
              </a:buClr>
              <a:buSzPts val="2400"/>
              <a:buFont typeface="Titillium Web Light"/>
              <a:buNone/>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eaLnBrk="1" hangingPunct="1">
              <a:lnSpc>
                <a:spcPct val="100000"/>
              </a:lnSpc>
              <a:spcBef>
                <a:spcPts val="0"/>
              </a:spcBef>
              <a:spcAft>
                <a:spcPts val="0"/>
              </a:spcAft>
              <a:buClr>
                <a:schemeClr val="lt1"/>
              </a:buClr>
              <a:buSzPts val="2400"/>
              <a:buFont typeface="Titillium Web Light"/>
              <a:buNone/>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eaLnBrk="1" hangingPunct="1">
              <a:lnSpc>
                <a:spcPct val="100000"/>
              </a:lnSpc>
              <a:spcBef>
                <a:spcPts val="0"/>
              </a:spcBef>
              <a:spcAft>
                <a:spcPts val="0"/>
              </a:spcAft>
              <a:buClr>
                <a:schemeClr val="lt1"/>
              </a:buClr>
              <a:buSzPts val="2400"/>
              <a:buFont typeface="Titillium Web Light"/>
              <a:buNone/>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eaLnBrk="1" hangingPunct="1">
              <a:lnSpc>
                <a:spcPct val="100000"/>
              </a:lnSpc>
              <a:spcBef>
                <a:spcPts val="0"/>
              </a:spcBef>
              <a:spcAft>
                <a:spcPts val="0"/>
              </a:spcAft>
              <a:buClr>
                <a:schemeClr val="lt1"/>
              </a:buClr>
              <a:buSzPts val="2400"/>
              <a:buFont typeface="Titillium Web Light"/>
              <a:buNone/>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eaLnBrk="1" hangingPunct="1">
              <a:lnSpc>
                <a:spcPct val="100000"/>
              </a:lnSpc>
              <a:spcBef>
                <a:spcPts val="0"/>
              </a:spcBef>
              <a:spcAft>
                <a:spcPts val="0"/>
              </a:spcAft>
              <a:buClr>
                <a:schemeClr val="lt1"/>
              </a:buClr>
              <a:buSzPts val="2400"/>
              <a:buFont typeface="Titillium Web Light"/>
              <a:buNone/>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eaLnBrk="1" hangingPunct="1">
              <a:lnSpc>
                <a:spcPct val="100000"/>
              </a:lnSpc>
              <a:spcBef>
                <a:spcPts val="0"/>
              </a:spcBef>
              <a:spcAft>
                <a:spcPts val="0"/>
              </a:spcAft>
              <a:buClr>
                <a:schemeClr val="lt1"/>
              </a:buClr>
              <a:buSzPts val="2400"/>
              <a:buFont typeface="Titillium Web Light"/>
              <a:buNone/>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eaLnBrk="1" hangingPunct="1">
              <a:lnSpc>
                <a:spcPct val="100000"/>
              </a:lnSpc>
              <a:spcBef>
                <a:spcPts val="0"/>
              </a:spcBef>
              <a:spcAft>
                <a:spcPts val="0"/>
              </a:spcAft>
              <a:buClr>
                <a:schemeClr val="lt1"/>
              </a:buClr>
              <a:buSzPts val="2400"/>
              <a:buFont typeface="Titillium Web Light"/>
              <a:buNone/>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eaLnBrk="1" hangingPunct="1">
              <a:lnSpc>
                <a:spcPct val="100000"/>
              </a:lnSpc>
              <a:spcBef>
                <a:spcPts val="0"/>
              </a:spcBef>
              <a:spcAft>
                <a:spcPts val="0"/>
              </a:spcAft>
              <a:buClr>
                <a:schemeClr val="lt1"/>
              </a:buClr>
              <a:buSzPts val="2400"/>
              <a:buFont typeface="Titillium Web Light"/>
              <a:buNone/>
              <a:defRPr sz="2400" b="0" i="0" u="none" strike="noStrike" cap="none">
                <a:solidFill>
                  <a:schemeClr val="lt1"/>
                </a:solidFill>
                <a:latin typeface="Titillium Web Light"/>
                <a:ea typeface="Titillium Web Light"/>
                <a:cs typeface="Titillium Web Light"/>
                <a:sym typeface="Titillium Web Light"/>
              </a:defRPr>
            </a:lvl9pPr>
          </a:lstStyle>
          <a:p>
            <a:pPr>
              <a:spcBef>
                <a:spcPts val="600"/>
              </a:spcBef>
              <a:buFont typeface="Titillium Web Light"/>
              <a:buChar char="▰"/>
            </a:pPr>
            <a:r>
              <a:rPr lang="en-US" sz="2000" dirty="0"/>
              <a:t>Collection assumptions</a:t>
            </a:r>
          </a:p>
          <a:p>
            <a:pPr>
              <a:spcBef>
                <a:spcPts val="600"/>
              </a:spcBef>
              <a:buFont typeface="Titillium Web Light"/>
              <a:buChar char="▰"/>
            </a:pPr>
            <a:r>
              <a:rPr lang="en-US" sz="2000" dirty="0"/>
              <a:t>Interacting with telemetry mechanisms</a:t>
            </a:r>
          </a:p>
          <a:p>
            <a:pPr>
              <a:spcBef>
                <a:spcPts val="600"/>
              </a:spcBef>
              <a:buFont typeface="Titillium Web Light"/>
              <a:buChar char="▰"/>
            </a:pPr>
            <a:r>
              <a:rPr lang="en-US" sz="2000" dirty="0"/>
              <a:t>Understanding various event sources </a:t>
            </a:r>
          </a:p>
          <a:p>
            <a:pPr>
              <a:spcBef>
                <a:spcPts val="600"/>
              </a:spcBef>
              <a:buFont typeface="Titillium Web Light"/>
              <a:buChar char="▰"/>
            </a:pPr>
            <a:r>
              <a:rPr lang="en-US" sz="2000" dirty="0"/>
              <a:t>Attributes exposed through events</a:t>
            </a:r>
          </a:p>
        </p:txBody>
      </p:sp>
    </p:spTree>
    <p:extLst>
      <p:ext uri="{BB962C8B-B14F-4D97-AF65-F5344CB8AC3E}">
        <p14:creationId xmlns:p14="http://schemas.microsoft.com/office/powerpoint/2010/main" val="21099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
                                            <p:txEl>
                                              <p:pRg st="0" end="0"/>
                                            </p:txEl>
                                          </p:spTgt>
                                        </p:tgtEl>
                                        <p:attrNameLst>
                                          <p:attrName>style.visibility</p:attrName>
                                        </p:attrNameLst>
                                      </p:cBhvr>
                                      <p:to>
                                        <p:strVal val="visible"/>
                                      </p:to>
                                    </p:set>
                                    <p:animEffect transition="in" filter="blinds(horizontal)">
                                      <p:cBhvr>
                                        <p:cTn id="12"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ROADMAP</a:t>
            </a:r>
            <a:endParaRPr/>
          </a:p>
        </p:txBody>
      </p:sp>
      <p:sp>
        <p:nvSpPr>
          <p:cNvPr id="400" name="Google Shape;400;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401" name="Google Shape;401;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03" name="Google Shape;403;p38"/>
          <p:cNvGrpSpPr/>
          <p:nvPr/>
        </p:nvGrpSpPr>
        <p:grpSpPr>
          <a:xfrm>
            <a:off x="1786339" y="1703401"/>
            <a:ext cx="473400" cy="473400"/>
            <a:chOff x="1786339" y="1703401"/>
            <a:chExt cx="473400" cy="473400"/>
          </a:xfrm>
        </p:grpSpPr>
        <p:sp>
          <p:nvSpPr>
            <p:cNvPr id="404" name="Google Shape;404;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05" name="Google Shape;405;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1</a:t>
              </a:r>
              <a:endParaRPr sz="600">
                <a:solidFill>
                  <a:schemeClr val="dk2"/>
                </a:solidFill>
                <a:latin typeface="Titillium Web"/>
                <a:ea typeface="Titillium Web"/>
                <a:cs typeface="Titillium Web"/>
                <a:sym typeface="Titillium Web"/>
              </a:endParaRPr>
            </a:p>
          </p:txBody>
        </p:sp>
      </p:grpSp>
      <p:grpSp>
        <p:nvGrpSpPr>
          <p:cNvPr id="406" name="Google Shape;406;p38"/>
          <p:cNvGrpSpPr/>
          <p:nvPr/>
        </p:nvGrpSpPr>
        <p:grpSpPr>
          <a:xfrm>
            <a:off x="3814414" y="1703401"/>
            <a:ext cx="473400" cy="473400"/>
            <a:chOff x="3814414" y="1703401"/>
            <a:chExt cx="473400" cy="473400"/>
          </a:xfrm>
        </p:grpSpPr>
        <p:sp>
          <p:nvSpPr>
            <p:cNvPr id="407" name="Google Shape;407;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08" name="Google Shape;408;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3</a:t>
              </a:r>
              <a:endParaRPr sz="600">
                <a:solidFill>
                  <a:schemeClr val="dk2"/>
                </a:solidFill>
                <a:latin typeface="Titillium Web"/>
                <a:ea typeface="Titillium Web"/>
                <a:cs typeface="Titillium Web"/>
                <a:sym typeface="Titillium Web"/>
              </a:endParaRPr>
            </a:p>
          </p:txBody>
        </p:sp>
      </p:grpSp>
      <p:grpSp>
        <p:nvGrpSpPr>
          <p:cNvPr id="409" name="Google Shape;409;p38"/>
          <p:cNvGrpSpPr/>
          <p:nvPr/>
        </p:nvGrpSpPr>
        <p:grpSpPr>
          <a:xfrm>
            <a:off x="5842489" y="1703401"/>
            <a:ext cx="473400" cy="473400"/>
            <a:chOff x="5842489" y="1703401"/>
            <a:chExt cx="473400" cy="473400"/>
          </a:xfrm>
        </p:grpSpPr>
        <p:sp>
          <p:nvSpPr>
            <p:cNvPr id="410" name="Google Shape;410;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11" name="Google Shape;411;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5</a:t>
              </a:r>
              <a:endParaRPr sz="600">
                <a:solidFill>
                  <a:schemeClr val="dk2"/>
                </a:solidFill>
                <a:latin typeface="Titillium Web"/>
                <a:ea typeface="Titillium Web"/>
                <a:cs typeface="Titillium Web"/>
                <a:sym typeface="Titillium Web"/>
              </a:endParaRPr>
            </a:p>
          </p:txBody>
        </p:sp>
      </p:grpSp>
      <p:grpSp>
        <p:nvGrpSpPr>
          <p:cNvPr id="415" name="Google Shape;415;p38"/>
          <p:cNvGrpSpPr/>
          <p:nvPr/>
        </p:nvGrpSpPr>
        <p:grpSpPr>
          <a:xfrm>
            <a:off x="4852739" y="3576300"/>
            <a:ext cx="473400" cy="473400"/>
            <a:chOff x="4852739" y="3576300"/>
            <a:chExt cx="473400" cy="473400"/>
          </a:xfrm>
        </p:grpSpPr>
        <p:sp>
          <p:nvSpPr>
            <p:cNvPr id="416" name="Google Shape;416;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17" name="Google Shape;417;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4</a:t>
              </a:r>
              <a:endParaRPr sz="600">
                <a:solidFill>
                  <a:schemeClr val="dk2"/>
                </a:solidFill>
                <a:latin typeface="Titillium Web"/>
                <a:ea typeface="Titillium Web"/>
                <a:cs typeface="Titillium Web"/>
                <a:sym typeface="Titillium Web"/>
              </a:endParaRPr>
            </a:p>
          </p:txBody>
        </p:sp>
      </p:grpSp>
      <p:grpSp>
        <p:nvGrpSpPr>
          <p:cNvPr id="418" name="Google Shape;418;p38"/>
          <p:cNvGrpSpPr/>
          <p:nvPr/>
        </p:nvGrpSpPr>
        <p:grpSpPr>
          <a:xfrm>
            <a:off x="2824664" y="3576300"/>
            <a:ext cx="473400" cy="473400"/>
            <a:chOff x="2824664" y="3576300"/>
            <a:chExt cx="473400" cy="473400"/>
          </a:xfrm>
        </p:grpSpPr>
        <p:sp>
          <p:nvSpPr>
            <p:cNvPr id="419" name="Google Shape;419;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20" name="Google Shape;420;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2</a:t>
              </a:r>
              <a:endParaRPr sz="600">
                <a:solidFill>
                  <a:schemeClr val="dk2"/>
                </a:solidFill>
                <a:latin typeface="Titillium Web"/>
                <a:ea typeface="Titillium Web"/>
                <a:cs typeface="Titillium Web"/>
                <a:sym typeface="Titillium Web"/>
              </a:endParaRPr>
            </a:p>
          </p:txBody>
        </p:sp>
      </p:grpSp>
      <p:sp>
        <p:nvSpPr>
          <p:cNvPr id="421" name="Google Shape;421;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dirty="0">
                <a:solidFill>
                  <a:schemeClr val="lt1"/>
                </a:solidFill>
                <a:latin typeface="Titillium Web"/>
                <a:ea typeface="Titillium Web"/>
                <a:cs typeface="Titillium Web"/>
                <a:sym typeface="Titillium Web"/>
              </a:rPr>
              <a:t>Config file </a:t>
            </a:r>
            <a:endParaRPr dirty="0">
              <a:solidFill>
                <a:schemeClr val="lt1"/>
              </a:solidFill>
              <a:latin typeface="Titillium Web"/>
              <a:ea typeface="Titillium Web"/>
              <a:cs typeface="Titillium Web"/>
              <a:sym typeface="Titillium Web"/>
            </a:endParaRPr>
          </a:p>
        </p:txBody>
      </p:sp>
      <p:sp>
        <p:nvSpPr>
          <p:cNvPr id="422" name="Google Shape;422;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dirty="0">
                <a:solidFill>
                  <a:schemeClr val="lt1"/>
                </a:solidFill>
                <a:latin typeface="Titillium Web"/>
                <a:ea typeface="Titillium Web"/>
                <a:cs typeface="Titillium Web"/>
                <a:sym typeface="Titillium Web"/>
              </a:rPr>
              <a:t>Move from Manifest ETW to </a:t>
            </a:r>
            <a:r>
              <a:rPr lang="en" dirty="0" err="1">
                <a:solidFill>
                  <a:schemeClr val="lt1"/>
                </a:solidFill>
                <a:latin typeface="Titillium Web"/>
                <a:ea typeface="Titillium Web"/>
                <a:cs typeface="Titillium Web"/>
                <a:sym typeface="Titillium Web"/>
              </a:rPr>
              <a:t>Tracelogging</a:t>
            </a:r>
            <a:endParaRPr dirty="0">
              <a:solidFill>
                <a:schemeClr val="lt1"/>
              </a:solidFill>
              <a:latin typeface="Titillium Web"/>
              <a:ea typeface="Titillium Web"/>
              <a:cs typeface="Titillium Web"/>
              <a:sym typeface="Titillium Web"/>
            </a:endParaRPr>
          </a:p>
        </p:txBody>
      </p:sp>
      <p:sp>
        <p:nvSpPr>
          <p:cNvPr id="423" name="Google Shape;423;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dirty="0">
                <a:solidFill>
                  <a:schemeClr val="lt1"/>
                </a:solidFill>
                <a:latin typeface="Titillium Web"/>
                <a:ea typeface="Titillium Web"/>
                <a:cs typeface="Titillium Web"/>
                <a:sym typeface="Titillium Web"/>
              </a:rPr>
              <a:t>OSSEM</a:t>
            </a:r>
            <a:endParaRPr dirty="0">
              <a:solidFill>
                <a:schemeClr val="lt1"/>
              </a:solidFill>
              <a:latin typeface="Titillium Web"/>
              <a:ea typeface="Titillium Web"/>
              <a:cs typeface="Titillium Web"/>
              <a:sym typeface="Titillium Web"/>
            </a:endParaRPr>
          </a:p>
        </p:txBody>
      </p:sp>
      <p:sp>
        <p:nvSpPr>
          <p:cNvPr id="424" name="Google Shape;424;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dirty="0">
                <a:solidFill>
                  <a:schemeClr val="lt1"/>
                </a:solidFill>
                <a:latin typeface="Titillium Web"/>
                <a:ea typeface="Titillium Web"/>
                <a:cs typeface="Titillium Web"/>
                <a:sym typeface="Titillium Web"/>
              </a:rPr>
              <a:t>Collaboration </a:t>
            </a:r>
          </a:p>
          <a:p>
            <a:pPr marL="0" marR="0" lvl="0" indent="0" algn="ctr" rtl="0">
              <a:lnSpc>
                <a:spcPct val="100000"/>
              </a:lnSpc>
              <a:spcBef>
                <a:spcPts val="0"/>
              </a:spcBef>
              <a:spcAft>
                <a:spcPts val="0"/>
              </a:spcAft>
              <a:buNone/>
            </a:pPr>
            <a:r>
              <a:rPr lang="en" dirty="0">
                <a:solidFill>
                  <a:schemeClr val="lt1"/>
                </a:solidFill>
                <a:latin typeface="Titillium Web"/>
                <a:ea typeface="Titillium Web"/>
                <a:cs typeface="Titillium Web"/>
                <a:sym typeface="Titillium Web"/>
              </a:rPr>
              <a:t>Templates</a:t>
            </a:r>
            <a:endParaRPr dirty="0">
              <a:solidFill>
                <a:schemeClr val="lt1"/>
              </a:solidFill>
              <a:latin typeface="Titillium Web"/>
              <a:ea typeface="Titillium Web"/>
              <a:cs typeface="Titillium Web"/>
              <a:sym typeface="Titillium Web"/>
            </a:endParaRPr>
          </a:p>
        </p:txBody>
      </p:sp>
      <p:sp>
        <p:nvSpPr>
          <p:cNvPr id="425" name="Google Shape;425;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dirty="0" err="1">
                <a:solidFill>
                  <a:schemeClr val="lt1"/>
                </a:solidFill>
                <a:latin typeface="Titillium Web"/>
                <a:ea typeface="Titillium Web"/>
                <a:cs typeface="Titillium Web"/>
                <a:sym typeface="Titillium Web"/>
              </a:rPr>
              <a:t>Minifilter</a:t>
            </a:r>
            <a:r>
              <a:rPr lang="en" dirty="0">
                <a:solidFill>
                  <a:schemeClr val="lt1"/>
                </a:solidFill>
                <a:latin typeface="Titillium Web"/>
                <a:ea typeface="Titillium Web"/>
                <a:cs typeface="Titillium Web"/>
                <a:sym typeface="Titillium Web"/>
              </a:rPr>
              <a:t> multi-threading</a:t>
            </a:r>
            <a:endParaRPr dirty="0">
              <a:solidFill>
                <a:schemeClr val="lt1"/>
              </a:solidFill>
              <a:latin typeface="Titillium Web"/>
              <a:ea typeface="Titillium Web"/>
              <a:cs typeface="Titillium Web"/>
              <a:sym typeface="Titillium Web"/>
            </a:endParaRPr>
          </a:p>
        </p:txBody>
      </p:sp>
      <p:grpSp>
        <p:nvGrpSpPr>
          <p:cNvPr id="2" name="Google Shape;412;p38">
            <a:extLst>
              <a:ext uri="{FF2B5EF4-FFF2-40B4-BE49-F238E27FC236}">
                <a16:creationId xmlns:a16="http://schemas.microsoft.com/office/drawing/2014/main" id="{D4B3329A-EAB7-15A6-4784-D9235318C797}"/>
              </a:ext>
            </a:extLst>
          </p:cNvPr>
          <p:cNvGrpSpPr/>
          <p:nvPr/>
        </p:nvGrpSpPr>
        <p:grpSpPr>
          <a:xfrm>
            <a:off x="6880814" y="3576300"/>
            <a:ext cx="473400" cy="473400"/>
            <a:chOff x="6880814" y="3576300"/>
            <a:chExt cx="473400" cy="473400"/>
          </a:xfrm>
        </p:grpSpPr>
        <p:sp>
          <p:nvSpPr>
            <p:cNvPr id="3" name="Google Shape;413;p38">
              <a:extLst>
                <a:ext uri="{FF2B5EF4-FFF2-40B4-BE49-F238E27FC236}">
                  <a16:creationId xmlns:a16="http://schemas.microsoft.com/office/drawing/2014/main" id="{39E46B40-C33C-35AA-C14D-71595C4F52D2}"/>
                </a:ext>
              </a:extLst>
            </p:cNvPr>
            <p:cNvSpPr/>
            <p:nvPr/>
          </p:nvSpPr>
          <p:spPr>
            <a:xfrm rot="-2700000">
              <a:off x="6950142" y="3645628"/>
              <a:ext cx="334744" cy="334744"/>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 name="Google Shape;414;p38">
              <a:extLst>
                <a:ext uri="{FF2B5EF4-FFF2-40B4-BE49-F238E27FC236}">
                  <a16:creationId xmlns:a16="http://schemas.microsoft.com/office/drawing/2014/main" id="{45B6E534-F6F3-B487-CF6A-8B3BF66E6140}"/>
                </a:ext>
              </a:extLst>
            </p:cNvPr>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6</a:t>
              </a:r>
              <a:endParaRPr sz="600">
                <a:solidFill>
                  <a:schemeClr val="dk2"/>
                </a:solidFill>
                <a:latin typeface="Titillium Web"/>
                <a:ea typeface="Titillium Web"/>
                <a:cs typeface="Titillium Web"/>
                <a:sym typeface="Titillium Web"/>
              </a:endParaRPr>
            </a:p>
          </p:txBody>
        </p:sp>
      </p:grpSp>
      <p:sp>
        <p:nvSpPr>
          <p:cNvPr id="5" name="Google Shape;426;p38">
            <a:extLst>
              <a:ext uri="{FF2B5EF4-FFF2-40B4-BE49-F238E27FC236}">
                <a16:creationId xmlns:a16="http://schemas.microsoft.com/office/drawing/2014/main" id="{1741E74D-0638-F8FD-17D5-B888DDCAD939}"/>
              </a:ext>
            </a:extLst>
          </p:cNvPr>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dirty="0">
                <a:solidFill>
                  <a:schemeClr val="lt1"/>
                </a:solidFill>
                <a:latin typeface="Titillium Web"/>
                <a:ea typeface="Titillium Web"/>
                <a:cs typeface="Titillium Web"/>
                <a:sym typeface="Titillium Web"/>
              </a:rPr>
              <a:t>..AND MORE!!!</a:t>
            </a:r>
            <a:endParaRPr dirty="0">
              <a:solidFill>
                <a:schemeClr val="lt1"/>
              </a:solidFill>
              <a:latin typeface="Titillium Web"/>
              <a:ea typeface="Titillium Web"/>
              <a:cs typeface="Titillium Web"/>
              <a:sym typeface="Titillium Web"/>
            </a:endParaRPr>
          </a:p>
        </p:txBody>
      </p:sp>
    </p:spTree>
    <p:extLst>
      <p:ext uri="{BB962C8B-B14F-4D97-AF65-F5344CB8AC3E}">
        <p14:creationId xmlns:p14="http://schemas.microsoft.com/office/powerpoint/2010/main" val="1795587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Bad News…..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2" name="Google Shape;82;p15">
            <a:extLst>
              <a:ext uri="{FF2B5EF4-FFF2-40B4-BE49-F238E27FC236}">
                <a16:creationId xmlns:a16="http://schemas.microsoft.com/office/drawing/2014/main" id="{690B3D43-631F-2FAD-76B2-2827EF2827E5}"/>
              </a:ext>
            </a:extLst>
          </p:cNvPr>
          <p:cNvSpPr txBox="1">
            <a:spLocks noGrp="1"/>
          </p:cNvSpPr>
          <p:nvPr>
            <p:ph type="body" idx="1"/>
          </p:nvPr>
        </p:nvSpPr>
        <p:spPr>
          <a:xfrm>
            <a:off x="330819" y="1452127"/>
            <a:ext cx="8642195" cy="2239245"/>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Code isn’t quite ready yet..</a:t>
            </a:r>
          </a:p>
          <a:p>
            <a:pPr marL="457200" lvl="0" indent="-381000" algn="l" rtl="0">
              <a:spcBef>
                <a:spcPts val="600"/>
              </a:spcBef>
              <a:spcAft>
                <a:spcPts val="0"/>
              </a:spcAft>
              <a:buSzPts val="2400"/>
              <a:buChar char="▰"/>
            </a:pPr>
            <a:r>
              <a:rPr lang="en-US" dirty="0"/>
              <a:t>SIKE!!!!!!!!!!</a:t>
            </a:r>
          </a:p>
          <a:p>
            <a:pPr lvl="0"/>
            <a:r>
              <a:rPr lang="en-US" dirty="0"/>
              <a:t>GO TO:</a:t>
            </a:r>
          </a:p>
          <a:p>
            <a:pPr marL="76200" lvl="0" indent="0">
              <a:buNone/>
            </a:pPr>
            <a:endParaRPr lang="en-US" dirty="0"/>
          </a:p>
          <a:p>
            <a:pPr marL="76200" lvl="0" indent="0">
              <a:buNone/>
            </a:pPr>
            <a:r>
              <a:rPr lang="en-US" dirty="0"/>
              <a:t> </a:t>
            </a:r>
            <a:r>
              <a:rPr lang="en-US" sz="3600" b="1" dirty="0"/>
              <a:t>https://</a:t>
            </a:r>
            <a:r>
              <a:rPr lang="en-US" sz="3600" b="1" dirty="0" err="1"/>
              <a:t>github.com</a:t>
            </a:r>
            <a:r>
              <a:rPr lang="en-US" sz="3600" b="1" dirty="0"/>
              <a:t>/jsecurity101/</a:t>
            </a:r>
            <a:r>
              <a:rPr lang="en-US" sz="3600" b="1" dirty="0" err="1"/>
              <a:t>JonMon</a:t>
            </a:r>
            <a:endParaRPr lang="en-US" b="1" dirty="0"/>
          </a:p>
          <a:p>
            <a:pPr marL="457200" lvl="0" indent="-381000" algn="l" rtl="0">
              <a:spcBef>
                <a:spcPts val="600"/>
              </a:spcBef>
              <a:spcAft>
                <a:spcPts val="0"/>
              </a:spcAft>
              <a:buSzPts val="2400"/>
              <a:buChar char="▰"/>
            </a:pPr>
            <a:endParaRPr dirty="0"/>
          </a:p>
        </p:txBody>
      </p:sp>
      <p:pic>
        <p:nvPicPr>
          <p:cNvPr id="12290" name="Picture 2" descr="dab GIF">
            <a:extLst>
              <a:ext uri="{FF2B5EF4-FFF2-40B4-BE49-F238E27FC236}">
                <a16:creationId xmlns:a16="http://schemas.microsoft.com/office/drawing/2014/main" id="{268AE15D-D5BC-4463-757C-9898A8034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502" y="182127"/>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5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linds(horizontal)">
                                      <p:cBhvr>
                                        <p:cTn id="17" dur="500"/>
                                        <p:tgtEl>
                                          <p:spTgt spid="2">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blinds(horizontal)">
                                      <p:cBhvr>
                                        <p:cTn id="20" dur="500"/>
                                        <p:tgtEl>
                                          <p:spTgt spid="2">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290"/>
                                        </p:tgtEl>
                                        <p:attrNameLst>
                                          <p:attrName>style.visibility</p:attrName>
                                        </p:attrNameLst>
                                      </p:cBhvr>
                                      <p:to>
                                        <p:strVal val="visible"/>
                                      </p:to>
                                    </p:set>
                                    <p:animEffect transition="in" filter="blinds(horizontal)">
                                      <p:cBhvr>
                                        <p:cTn id="28"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657225" y="3172125"/>
            <a:ext cx="4754100" cy="138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b="0" dirty="0"/>
              <a:t>Thanks! Go have fun</a:t>
            </a:r>
            <a:endParaRPr sz="2400" b="0" dirty="0"/>
          </a:p>
        </p:txBody>
      </p:sp>
      <p:sp>
        <p:nvSpPr>
          <p:cNvPr id="139" name="Google Shape;139;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576271" y="1716862"/>
            <a:ext cx="7991457"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Let’s take a trip to the past…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8023384"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Event Mapping (data source to events)</a:t>
            </a:r>
            <a:endParaRPr dirty="0"/>
          </a:p>
        </p:txBody>
      </p:sp>
      <p:sp>
        <p:nvSpPr>
          <p:cNvPr id="82" name="Google Shape;82;p15"/>
          <p:cNvSpPr txBox="1">
            <a:spLocks noGrp="1"/>
          </p:cNvSpPr>
          <p:nvPr>
            <p:ph type="body" idx="1"/>
          </p:nvPr>
        </p:nvSpPr>
        <p:spPr>
          <a:xfrm>
            <a:off x="457200" y="1428748"/>
            <a:ext cx="8203580" cy="8574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In 2018 the Rodriguez brothers created mappings to help defenders understand object to action relationships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Google Shape;82;p15">
            <a:extLst>
              <a:ext uri="{FF2B5EF4-FFF2-40B4-BE49-F238E27FC236}">
                <a16:creationId xmlns:a16="http://schemas.microsoft.com/office/drawing/2014/main" id="{B46A03FC-2D3D-1664-E5A0-8E3F07A41D92}"/>
              </a:ext>
            </a:extLst>
          </p:cNvPr>
          <p:cNvSpPr txBox="1">
            <a:spLocks/>
          </p:cNvSpPr>
          <p:nvPr/>
        </p:nvSpPr>
        <p:spPr>
          <a:xfrm>
            <a:off x="895815" y="2256842"/>
            <a:ext cx="3479180" cy="857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7DFFB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9pPr>
          </a:lstStyle>
          <a:p>
            <a:pPr algn="l" rtl="0"/>
            <a:r>
              <a:rPr lang="en-US" sz="1600" dirty="0"/>
              <a:t>@Cyb3rWard0g</a:t>
            </a:r>
            <a:endParaRPr lang="en-US" sz="1600" dirty="0">
              <a:hlinkClick r:id="rId3">
                <a:extLst>
                  <a:ext uri="{A12FA001-AC4F-418D-AE19-62706E023703}">
                    <ahyp:hlinkClr xmlns:ahyp="http://schemas.microsoft.com/office/drawing/2018/hyperlinkcolor" val="tx"/>
                  </a:ext>
                </a:extLst>
              </a:hlinkClick>
            </a:endParaRPr>
          </a:p>
          <a:p>
            <a:pPr rtl="0"/>
            <a:r>
              <a:rPr lang="en-US" sz="1600" dirty="0"/>
              <a:t>@Cyb3rPandaH</a:t>
            </a:r>
          </a:p>
        </p:txBody>
      </p:sp>
      <p:sp>
        <p:nvSpPr>
          <p:cNvPr id="3" name="Google Shape;82;p15">
            <a:extLst>
              <a:ext uri="{FF2B5EF4-FFF2-40B4-BE49-F238E27FC236}">
                <a16:creationId xmlns:a16="http://schemas.microsoft.com/office/drawing/2014/main" id="{E3FC8B85-DFC6-072B-9E20-2047ABFC82FE}"/>
              </a:ext>
            </a:extLst>
          </p:cNvPr>
          <p:cNvSpPr txBox="1">
            <a:spLocks/>
          </p:cNvSpPr>
          <p:nvPr/>
        </p:nvSpPr>
        <p:spPr>
          <a:xfrm>
            <a:off x="483220" y="4836361"/>
            <a:ext cx="8203580" cy="857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eaLnBrk="1" hangingPunct="1">
              <a:lnSpc>
                <a:spcPct val="100000"/>
              </a:lnSpc>
              <a:spcBef>
                <a:spcPts val="600"/>
              </a:spcBef>
              <a:spcAft>
                <a:spcPts val="0"/>
              </a:spcAft>
              <a:buClr>
                <a:srgbClr val="7DFFB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eaLnBrk="1" hangingPunct="1">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9pPr>
          </a:lstStyle>
          <a:p>
            <a:pPr marL="76200" indent="0">
              <a:buNone/>
            </a:pPr>
            <a:r>
              <a:rPr lang="en-US" sz="1100" dirty="0"/>
              <a:t>https://</a:t>
            </a:r>
            <a:r>
              <a:rPr lang="en-US" sz="1100" dirty="0" err="1"/>
              <a:t>medium.com</a:t>
            </a:r>
            <a:r>
              <a:rPr lang="en-US" sz="1100" dirty="0"/>
              <a:t>/threat-hunters-forge/mapping-</a:t>
            </a:r>
            <a:r>
              <a:rPr lang="en-US" sz="1100" dirty="0" err="1"/>
              <a:t>att</a:t>
            </a:r>
            <a:r>
              <a:rPr lang="en-US" sz="1100" dirty="0"/>
              <a:t>-ck-data-sources-to-security-events-via-</a:t>
            </a:r>
            <a:r>
              <a:rPr lang="en-US" sz="1100" dirty="0" err="1"/>
              <a:t>ossem</a:t>
            </a:r>
            <a:r>
              <a:rPr lang="en-US" sz="1100" dirty="0"/>
              <a:t>-%EF%B8%8F-b606d99e738c</a:t>
            </a:r>
          </a:p>
        </p:txBody>
      </p:sp>
      <p:pic>
        <p:nvPicPr>
          <p:cNvPr id="5" name="Picture 4" descr="A table of data being loaded&#10;&#10;Description automatically generated with medium confidence">
            <a:extLst>
              <a:ext uri="{FF2B5EF4-FFF2-40B4-BE49-F238E27FC236}">
                <a16:creationId xmlns:a16="http://schemas.microsoft.com/office/drawing/2014/main" id="{B0F22644-135C-699C-9B4D-5967FABAC447}"/>
              </a:ext>
            </a:extLst>
          </p:cNvPr>
          <p:cNvPicPr>
            <a:picLocks noChangeAspect="1"/>
          </p:cNvPicPr>
          <p:nvPr/>
        </p:nvPicPr>
        <p:blipFill>
          <a:blip r:embed="rId4"/>
          <a:stretch>
            <a:fillRect/>
          </a:stretch>
        </p:blipFill>
        <p:spPr>
          <a:xfrm>
            <a:off x="2995091" y="2764196"/>
            <a:ext cx="6034193" cy="2072165"/>
          </a:xfrm>
          <a:prstGeom prst="rect">
            <a:avLst/>
          </a:prstGeom>
        </p:spPr>
      </p:pic>
      <p:pic>
        <p:nvPicPr>
          <p:cNvPr id="1028" name="Picture 4">
            <a:extLst>
              <a:ext uri="{FF2B5EF4-FFF2-40B4-BE49-F238E27FC236}">
                <a16:creationId xmlns:a16="http://schemas.microsoft.com/office/drawing/2014/main" id="{3BF9FF19-3DF4-90C0-A5E4-00043A8E91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722" y="2286148"/>
            <a:ext cx="4697761" cy="25502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blinds(horizontal)">
                                      <p:cBhvr>
                                        <p:cTn id="7" dur="500"/>
                                        <p:tgtEl>
                                          <p:spTgt spid="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blinds(horizontal)">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8023384"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Event Mapping (mechanism to event)</a:t>
            </a:r>
            <a:endParaRPr dirty="0"/>
          </a:p>
        </p:txBody>
      </p:sp>
      <p:sp>
        <p:nvSpPr>
          <p:cNvPr id="82" name="Google Shape;82;p15"/>
          <p:cNvSpPr txBox="1">
            <a:spLocks noGrp="1"/>
          </p:cNvSpPr>
          <p:nvPr>
            <p:ph type="body" idx="1"/>
          </p:nvPr>
        </p:nvSpPr>
        <p:spPr>
          <a:xfrm>
            <a:off x="457200" y="1428748"/>
            <a:ext cx="8203580" cy="8574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err="1"/>
              <a:t>TelemetrySource</a:t>
            </a:r>
            <a:r>
              <a:rPr lang="en-US" dirty="0"/>
              <a:t>, previously API-to-</a:t>
            </a:r>
            <a:r>
              <a:rPr lang="en-US" dirty="0" err="1"/>
              <a:t>EventId</a:t>
            </a:r>
            <a:r>
              <a:rPr lang="en-US" dirty="0"/>
              <a:t>, was started in 2019 to build on previous research to understand how vendors were logging actions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3074" name="Picture 2">
            <a:extLst>
              <a:ext uri="{FF2B5EF4-FFF2-40B4-BE49-F238E27FC236}">
                <a16:creationId xmlns:a16="http://schemas.microsoft.com/office/drawing/2014/main" id="{4D3E662F-109F-DE03-31AB-69B0ED8F3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711" y="2695238"/>
            <a:ext cx="6051395" cy="22514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DC491EF3-337F-87C4-CF60-50B4FCE6902E}"/>
              </a:ext>
            </a:extLst>
          </p:cNvPr>
          <p:cNvPicPr>
            <a:picLocks noChangeAspect="1"/>
          </p:cNvPicPr>
          <p:nvPr/>
        </p:nvPicPr>
        <p:blipFill>
          <a:blip r:embed="rId4"/>
          <a:stretch>
            <a:fillRect/>
          </a:stretch>
        </p:blipFill>
        <p:spPr>
          <a:xfrm>
            <a:off x="708184" y="2702140"/>
            <a:ext cx="7772400" cy="213472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D9E06B7-EFC7-12E7-4AF2-2CFA3B78E282}"/>
              </a:ext>
            </a:extLst>
          </p:cNvPr>
          <p:cNvPicPr>
            <a:picLocks noChangeAspect="1"/>
          </p:cNvPicPr>
          <p:nvPr/>
        </p:nvPicPr>
        <p:blipFill>
          <a:blip r:embed="rId5"/>
          <a:stretch>
            <a:fillRect/>
          </a:stretch>
        </p:blipFill>
        <p:spPr>
          <a:xfrm>
            <a:off x="708184" y="2695237"/>
            <a:ext cx="8046750" cy="2230349"/>
          </a:xfrm>
          <a:prstGeom prst="rect">
            <a:avLst/>
          </a:prstGeom>
        </p:spPr>
      </p:pic>
    </p:spTree>
    <p:extLst>
      <p:ext uri="{BB962C8B-B14F-4D97-AF65-F5344CB8AC3E}">
        <p14:creationId xmlns:p14="http://schemas.microsoft.com/office/powerpoint/2010/main" val="159929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blinds(horizontal)">
                                      <p:cBhvr>
                                        <p:cTn id="7" dur="500"/>
                                        <p:tgtEl>
                                          <p:spTgt spid="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linds(horizont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idx="4294967295"/>
          </p:nvPr>
        </p:nvSpPr>
        <p:spPr>
          <a:xfrm>
            <a:off x="685800" y="2573950"/>
            <a:ext cx="5278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Insert </a:t>
            </a:r>
            <a:r>
              <a:rPr lang="en" sz="6000" dirty="0" err="1"/>
              <a:t>JonMon</a:t>
            </a:r>
            <a:endParaRPr sz="6000" dirty="0"/>
          </a:p>
        </p:txBody>
      </p:sp>
      <p:sp>
        <p:nvSpPr>
          <p:cNvPr id="95" name="Google Shape;95;p17"/>
          <p:cNvSpPr txBox="1">
            <a:spLocks noGrp="1"/>
          </p:cNvSpPr>
          <p:nvPr>
            <p:ph type="subTitle" idx="4294967295"/>
          </p:nvPr>
        </p:nvSpPr>
        <p:spPr>
          <a:xfrm>
            <a:off x="685800" y="3716352"/>
            <a:ext cx="8343484"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Formerly known as </a:t>
            </a:r>
            <a:r>
              <a:rPr lang="en" dirty="0" err="1"/>
              <a:t>Accio</a:t>
            </a:r>
            <a:r>
              <a:rPr lang="en" dirty="0"/>
              <a:t> </a:t>
            </a:r>
          </a:p>
          <a:p>
            <a:pPr marL="0" lvl="0" indent="0" algn="l" rtl="0">
              <a:spcBef>
                <a:spcPts val="600"/>
              </a:spcBef>
              <a:spcAft>
                <a:spcPts val="0"/>
              </a:spcAft>
              <a:buNone/>
            </a:pPr>
            <a:r>
              <a:rPr lang="en" dirty="0"/>
              <a:t>(Thank you Olaf for the rename)</a:t>
            </a:r>
            <a:endParaRPr dirty="0"/>
          </a:p>
        </p:txBody>
      </p:sp>
      <p:grpSp>
        <p:nvGrpSpPr>
          <p:cNvPr id="96" name="Google Shape;96;p17"/>
          <p:cNvGrpSpPr/>
          <p:nvPr/>
        </p:nvGrpSpPr>
        <p:grpSpPr>
          <a:xfrm>
            <a:off x="1745961" y="352459"/>
            <a:ext cx="1675491" cy="1675513"/>
            <a:chOff x="6643075" y="3664250"/>
            <a:chExt cx="407950" cy="407975"/>
          </a:xfrm>
        </p:grpSpPr>
        <p:sp>
          <p:nvSpPr>
            <p:cNvPr id="97" name="Google Shape;97;p1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17"/>
          <p:cNvGrpSpPr/>
          <p:nvPr/>
        </p:nvGrpSpPr>
        <p:grpSpPr>
          <a:xfrm rot="727535">
            <a:off x="750467" y="1987952"/>
            <a:ext cx="688825" cy="688786"/>
            <a:chOff x="576250" y="4319400"/>
            <a:chExt cx="442075" cy="442050"/>
          </a:xfrm>
        </p:grpSpPr>
        <p:sp>
          <p:nvSpPr>
            <p:cNvPr id="100" name="Google Shape;100;p1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7"/>
          <p:cNvSpPr/>
          <p:nvPr/>
        </p:nvSpPr>
        <p:spPr>
          <a:xfrm>
            <a:off x="1344744" y="738932"/>
            <a:ext cx="261927" cy="2500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rot="2697461">
            <a:off x="3070537" y="2019141"/>
            <a:ext cx="397516" cy="37956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3385024" y="1802439"/>
            <a:ext cx="159240" cy="152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rot="1280389">
            <a:off x="1163299" y="1493211"/>
            <a:ext cx="159248" cy="15210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Purpose</a:t>
            </a:r>
            <a:endParaRPr dirty="0"/>
          </a:p>
        </p:txBody>
      </p:sp>
      <p:sp>
        <p:nvSpPr>
          <p:cNvPr id="82" name="Google Shape;82;p15"/>
          <p:cNvSpPr txBox="1">
            <a:spLocks noGrp="1"/>
          </p:cNvSpPr>
          <p:nvPr>
            <p:ph type="body" idx="1"/>
          </p:nvPr>
        </p:nvSpPr>
        <p:spPr>
          <a:xfrm>
            <a:off x="256478" y="1305277"/>
            <a:ext cx="8613202" cy="2752202"/>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Allows researchers to test telemetry ideas</a:t>
            </a:r>
            <a:endParaRPr dirty="0"/>
          </a:p>
          <a:p>
            <a:pPr marL="457200" lvl="0" indent="-381000" algn="l" rtl="0">
              <a:spcBef>
                <a:spcPts val="0"/>
              </a:spcBef>
              <a:spcAft>
                <a:spcPts val="0"/>
              </a:spcAft>
              <a:buSzPts val="2400"/>
              <a:buChar char="▰"/>
            </a:pPr>
            <a:r>
              <a:rPr lang="en-US" dirty="0"/>
              <a:t>Code base for defenders to understand telemetry technologies</a:t>
            </a:r>
          </a:p>
          <a:p>
            <a:pPr marL="457200" lvl="0" indent="-381000" algn="l" rtl="0">
              <a:spcBef>
                <a:spcPts val="0"/>
              </a:spcBef>
              <a:spcAft>
                <a:spcPts val="0"/>
              </a:spcAft>
              <a:buSzPts val="2400"/>
              <a:buChar char="▰"/>
            </a:pPr>
            <a:r>
              <a:rPr lang="en-US" dirty="0"/>
              <a:t>NOT meant for production environments – I am not a developer</a:t>
            </a:r>
          </a:p>
          <a:p>
            <a:pPr marL="457200" lvl="0" indent="-381000" algn="l" rtl="0">
              <a:spcBef>
                <a:spcPts val="0"/>
              </a:spcBef>
              <a:spcAft>
                <a:spcPts val="0"/>
              </a:spcAft>
              <a:buSzPts val="2400"/>
              <a:buChar char="▰"/>
            </a:pPr>
            <a:r>
              <a:rPr lang="en-US" dirty="0"/>
              <a:t>Push telemetry forward with ALL vendors</a:t>
            </a:r>
          </a:p>
          <a:p>
            <a:pPr marL="457200" lvl="0" indent="-381000" algn="l" rtl="0">
              <a:spcBef>
                <a:spcPts val="0"/>
              </a:spcBef>
              <a:spcAft>
                <a:spcPts val="0"/>
              </a:spcAft>
              <a:buSzPts val="2400"/>
              <a:buChar char="▰"/>
            </a:pPr>
            <a:r>
              <a:rPr lang="en-US" dirty="0"/>
              <a:t>Build better detection ideas based on telemetry</a:t>
            </a:r>
          </a:p>
          <a:p>
            <a:pPr marL="457200" lvl="0" indent="-381000" algn="l" rtl="0">
              <a:spcBef>
                <a:spcPts val="0"/>
              </a:spcBef>
              <a:spcAft>
                <a:spcPts val="0"/>
              </a:spcAft>
              <a:buSzPts val="2400"/>
              <a:buChar char="▰"/>
            </a:pPr>
            <a:r>
              <a:rPr lang="en-US" dirty="0"/>
              <a:t>Telemetry collection performance</a:t>
            </a: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416494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blinds(horizontal)">
                                      <p:cBhvr>
                                        <p:cTn id="7" dur="500"/>
                                        <p:tgtEl>
                                          <p:spTgt spid="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
                                            <p:txEl>
                                              <p:pRg st="1" end="1"/>
                                            </p:txEl>
                                          </p:spTgt>
                                        </p:tgtEl>
                                        <p:attrNameLst>
                                          <p:attrName>style.visibility</p:attrName>
                                        </p:attrNameLst>
                                      </p:cBhvr>
                                      <p:to>
                                        <p:strVal val="visible"/>
                                      </p:to>
                                    </p:set>
                                    <p:animEffect transition="in" filter="blinds(horizontal)">
                                      <p:cBhvr>
                                        <p:cTn id="12" dur="500"/>
                                        <p:tgtEl>
                                          <p:spTgt spid="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2">
                                            <p:txEl>
                                              <p:pRg st="2" end="2"/>
                                            </p:txEl>
                                          </p:spTgt>
                                        </p:tgtEl>
                                        <p:attrNameLst>
                                          <p:attrName>style.visibility</p:attrName>
                                        </p:attrNameLst>
                                      </p:cBhvr>
                                      <p:to>
                                        <p:strVal val="visible"/>
                                      </p:to>
                                    </p:set>
                                    <p:animEffect transition="in" filter="blinds(horizontal)">
                                      <p:cBhvr>
                                        <p:cTn id="17" dur="500"/>
                                        <p:tgtEl>
                                          <p:spTgt spid="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
                                            <p:txEl>
                                              <p:pRg st="3" end="3"/>
                                            </p:txEl>
                                          </p:spTgt>
                                        </p:tgtEl>
                                        <p:attrNameLst>
                                          <p:attrName>style.visibility</p:attrName>
                                        </p:attrNameLst>
                                      </p:cBhvr>
                                      <p:to>
                                        <p:strVal val="visible"/>
                                      </p:to>
                                    </p:set>
                                    <p:animEffect transition="in" filter="blinds(horizontal)">
                                      <p:cBhvr>
                                        <p:cTn id="22" dur="500"/>
                                        <p:tgtEl>
                                          <p:spTgt spid="8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2">
                                            <p:txEl>
                                              <p:pRg st="4" end="4"/>
                                            </p:txEl>
                                          </p:spTgt>
                                        </p:tgtEl>
                                        <p:attrNameLst>
                                          <p:attrName>style.visibility</p:attrName>
                                        </p:attrNameLst>
                                      </p:cBhvr>
                                      <p:to>
                                        <p:strVal val="visible"/>
                                      </p:to>
                                    </p:set>
                                    <p:animEffect transition="in" filter="blinds(horizontal)">
                                      <p:cBhvr>
                                        <p:cTn id="27" dur="500"/>
                                        <p:tgtEl>
                                          <p:spTgt spid="8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2">
                                            <p:txEl>
                                              <p:pRg st="5" end="5"/>
                                            </p:txEl>
                                          </p:spTgt>
                                        </p:tgtEl>
                                        <p:attrNameLst>
                                          <p:attrName>style.visibility</p:attrName>
                                        </p:attrNameLst>
                                      </p:cBhvr>
                                      <p:to>
                                        <p:strVal val="visible"/>
                                      </p:to>
                                    </p:set>
                                    <p:animEffect transition="in" filter="blinds(horizontal)">
                                      <p:cBhvr>
                                        <p:cTn id="32" dur="500"/>
                                        <p:tgtEl>
                                          <p:spTgt spid="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Disclaimers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Google Shape;82;p15">
            <a:extLst>
              <a:ext uri="{FF2B5EF4-FFF2-40B4-BE49-F238E27FC236}">
                <a16:creationId xmlns:a16="http://schemas.microsoft.com/office/drawing/2014/main" id="{F9C269F0-90AC-1D31-7335-9F2096F6CED6}"/>
              </a:ext>
            </a:extLst>
          </p:cNvPr>
          <p:cNvSpPr txBox="1">
            <a:spLocks noGrp="1"/>
          </p:cNvSpPr>
          <p:nvPr>
            <p:ph type="body" idx="1"/>
          </p:nvPr>
        </p:nvSpPr>
        <p:spPr>
          <a:xfrm>
            <a:off x="330820" y="1452127"/>
            <a:ext cx="8483996" cy="2239245"/>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dirty="0"/>
              <a:t>Still in beta </a:t>
            </a:r>
          </a:p>
          <a:p>
            <a:pPr lvl="1">
              <a:spcBef>
                <a:spcPts val="600"/>
              </a:spcBef>
              <a:buChar char="▰"/>
            </a:pPr>
            <a:r>
              <a:rPr lang="en-US" dirty="0"/>
              <a:t>Pending performance feedback from the community</a:t>
            </a:r>
          </a:p>
          <a:p>
            <a:pPr marL="457200" lvl="0" indent="-381000" algn="l" rtl="0">
              <a:spcBef>
                <a:spcPts val="600"/>
              </a:spcBef>
              <a:spcAft>
                <a:spcPts val="0"/>
              </a:spcAft>
              <a:buSzPts val="2400"/>
              <a:buChar char="▰"/>
            </a:pPr>
            <a:r>
              <a:rPr lang="en-US" dirty="0"/>
              <a:t>Not meant to run in production environments</a:t>
            </a:r>
          </a:p>
          <a:p>
            <a:pPr marL="457200" lvl="0" indent="-381000" algn="l" rtl="0">
              <a:spcBef>
                <a:spcPts val="600"/>
              </a:spcBef>
              <a:spcAft>
                <a:spcPts val="0"/>
              </a:spcAft>
              <a:buSzPts val="2400"/>
              <a:buChar char="▰"/>
            </a:pPr>
            <a:r>
              <a:rPr lang="en-US" dirty="0"/>
              <a:t>Meant to be used as a research tool, not a full-time telemetry sensor</a:t>
            </a:r>
          </a:p>
          <a:p>
            <a:pPr marL="457200" lvl="0" indent="-381000" algn="l" rtl="0">
              <a:spcBef>
                <a:spcPts val="600"/>
              </a:spcBef>
              <a:spcAft>
                <a:spcPts val="0"/>
              </a:spcAft>
              <a:buSzPts val="2400"/>
              <a:buChar char="▰"/>
            </a:pPr>
            <a:endParaRPr dirty="0"/>
          </a:p>
        </p:txBody>
      </p:sp>
    </p:spTree>
    <p:extLst>
      <p:ext uri="{BB962C8B-B14F-4D97-AF65-F5344CB8AC3E}">
        <p14:creationId xmlns:p14="http://schemas.microsoft.com/office/powerpoint/2010/main" val="122502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blinds(horizontal)">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inacor · SlidesCarnival" id="{DCDB2D19-68BD-5141-A104-8C8C99D76AF7}" vid="{84DC36FF-4E64-5D48-A5BB-1BFFB86F3A9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Ninacor template</Template>
  <TotalTime>5895</TotalTime>
  <Words>693</Words>
  <Application>Microsoft Office PowerPoint</Application>
  <PresentationFormat>On-screen Show (16:9)</PresentationFormat>
  <Paragraphs>190</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Titillium Web</vt:lpstr>
      <vt:lpstr>Arial</vt:lpstr>
      <vt:lpstr>Calibri</vt:lpstr>
      <vt:lpstr>Titillium Web Light</vt:lpstr>
      <vt:lpstr>Ninacor template</vt:lpstr>
      <vt:lpstr>Unleashing JonMon: Deep Insights into Your Windows Activity  By: Jonny Johnson</vt:lpstr>
      <vt:lpstr>Jonny Johnson (@jsecurity101)</vt:lpstr>
      <vt:lpstr>The Problem</vt:lpstr>
      <vt:lpstr>Let’s take a trip to the past…</vt:lpstr>
      <vt:lpstr>Event Mapping (data source to events)</vt:lpstr>
      <vt:lpstr>Event Mapping (mechanism to event)</vt:lpstr>
      <vt:lpstr>Insert JonMon</vt:lpstr>
      <vt:lpstr>Purpose</vt:lpstr>
      <vt:lpstr>Disclaimers</vt:lpstr>
      <vt:lpstr>Internals</vt:lpstr>
      <vt:lpstr>Internals cont.d</vt:lpstr>
      <vt:lpstr>Kernel Callbacks</vt:lpstr>
      <vt:lpstr>Event Tracing for Windows (ETW)</vt:lpstr>
      <vt:lpstr>User-Mode Extensions</vt:lpstr>
      <vt:lpstr>Installation</vt:lpstr>
      <vt:lpstr>Demos</vt:lpstr>
      <vt:lpstr>Cobalt Strike Beacon (TCP/IP)</vt:lpstr>
      <vt:lpstr>Cobalt Strike Beacon (Named Pipe)</vt:lpstr>
      <vt:lpstr>QueueUserAPC</vt:lpstr>
      <vt:lpstr>RPC Calls</vt:lpstr>
      <vt:lpstr>RPC Calls</vt:lpstr>
      <vt:lpstr>RPC Calls</vt:lpstr>
      <vt:lpstr>Token Impersonation</vt:lpstr>
      <vt:lpstr>Token Impersonation</vt:lpstr>
      <vt:lpstr>Token Impersonation</vt:lpstr>
      <vt:lpstr>WMI Event Subscription</vt:lpstr>
      <vt:lpstr>PowerPoint Presentation</vt:lpstr>
      <vt:lpstr>Drivers Loads</vt:lpstr>
      <vt:lpstr>Lessons Learned</vt:lpstr>
      <vt:lpstr>ROADMAP</vt:lpstr>
      <vt:lpstr>Bad News…..</vt:lpstr>
      <vt:lpstr>Thanks! Go have fun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Unleashing JonMon: Deep Insights into Your Windows Activity By: Jonathan Johnson</dc:title>
  <dc:creator>Jonny Johnson</dc:creator>
  <cp:lastModifiedBy>Jonathan Johnson</cp:lastModifiedBy>
  <cp:revision>27</cp:revision>
  <dcterms:created xsi:type="dcterms:W3CDTF">2023-09-19T15:17:40Z</dcterms:created>
  <dcterms:modified xsi:type="dcterms:W3CDTF">2023-09-28T23:11:12Z</dcterms:modified>
</cp:coreProperties>
</file>